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579" r:id="rId30"/>
    <p:sldId id="284" r:id="rId31"/>
    <p:sldId id="285" r:id="rId32"/>
    <p:sldId id="286" r:id="rId33"/>
    <p:sldId id="581" r:id="rId34"/>
    <p:sldId id="287" r:id="rId35"/>
    <p:sldId id="288" r:id="rId36"/>
    <p:sldId id="289" r:id="rId37"/>
    <p:sldId id="580" r:id="rId38"/>
    <p:sldId id="290" r:id="rId39"/>
    <p:sldId id="583" r:id="rId40"/>
    <p:sldId id="291" r:id="rId41"/>
    <p:sldId id="584" r:id="rId42"/>
    <p:sldId id="292" r:id="rId43"/>
    <p:sldId id="293" r:id="rId44"/>
    <p:sldId id="294" r:id="rId45"/>
    <p:sldId id="295" r:id="rId46"/>
    <p:sldId id="296" r:id="rId47"/>
    <p:sldId id="297" r:id="rId48"/>
    <p:sldId id="585" r:id="rId49"/>
    <p:sldId id="586" r:id="rId50"/>
    <p:sldId id="587" r:id="rId51"/>
    <p:sldId id="301" r:id="rId52"/>
    <p:sldId id="302" r:id="rId53"/>
    <p:sldId id="303" r:id="rId54"/>
    <p:sldId id="304" r:id="rId55"/>
    <p:sldId id="588" r:id="rId56"/>
    <p:sldId id="306" r:id="rId57"/>
  </p:sldIdLst>
  <p:sldSz cx="12192000" cy="6858000"/>
  <p:notesSz cx="6858000" cy="9144000"/>
  <p:embeddedFontLst>
    <p:embeddedFont>
      <p:font typeface="Calibri" panose="020F0502020204030204" pitchFamily="34" charset="0"/>
      <p:regular r:id="rId59"/>
      <p:bold r:id="rId60"/>
      <p:italic r:id="rId61"/>
      <p:boldItalic r:id="rId62"/>
    </p:embeddedFont>
    <p:embeddedFont>
      <p:font typeface="Fira Code" panose="020B0809050000020004" pitchFamily="49" charset="0"/>
      <p:regular r:id="rId63"/>
      <p:bold r:id="rId64"/>
    </p:embeddedFont>
    <p:embeddedFont>
      <p:font typeface="Lato" panose="020F0502020204030203"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iCYz/Ze6i/QueaFPpcOc6oRcP3Q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9A7"/>
    <a:srgbClr val="001F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57" autoAdjust="0"/>
  </p:normalViewPr>
  <p:slideViewPr>
    <p:cSldViewPr snapToGrid="0">
      <p:cViewPr varScale="1">
        <p:scale>
          <a:sx n="61" d="100"/>
          <a:sy n="61" d="100"/>
        </p:scale>
        <p:origin x="1416" y="53"/>
      </p:cViewPr>
      <p:guideLst>
        <p:guide orient="horz" pos="2160"/>
        <p:guide pos="3840"/>
      </p:guideLst>
    </p:cSldViewPr>
  </p:slideViewPr>
  <p:notesTextViewPr>
    <p:cViewPr>
      <p:scale>
        <a:sx n="1" d="1"/>
        <a:sy n="1" d="1"/>
      </p:scale>
      <p:origin x="0" y="0"/>
    </p:cViewPr>
  </p:notesTextViewPr>
  <p:sorterViewPr>
    <p:cViewPr>
      <p:scale>
        <a:sx n="100" d="100"/>
        <a:sy n="100" d="100"/>
      </p:scale>
      <p:origin x="0" y="-87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104" Type="http://schemas.openxmlformats.org/officeDocument/2006/relationships/presProps" Target="presProps.xml"/><Relationship Id="rId7"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 name="Google Shape;9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2" name="Google Shape;28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3" name="Google Shape;30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04" name="Google Shape;304;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321" name="Google Shape;32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33" name="Google Shape;33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49" name="Google Shape;34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152400" algn="l" rtl="0">
              <a:spcBef>
                <a:spcPts val="0"/>
              </a:spcBef>
              <a:spcAft>
                <a:spcPts val="0"/>
              </a:spcAft>
              <a:buClr>
                <a:schemeClr val="dk1"/>
              </a:buClr>
              <a:buSzPts val="1200"/>
              <a:buFont typeface="Arial"/>
              <a:buNone/>
            </a:pPr>
            <a:endParaRPr dirty="0"/>
          </a:p>
        </p:txBody>
      </p:sp>
      <p:sp>
        <p:nvSpPr>
          <p:cNvPr id="358" name="Google Shape;35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367" name="Google Shape;36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dirty="0"/>
          </a:p>
        </p:txBody>
      </p:sp>
      <p:sp>
        <p:nvSpPr>
          <p:cNvPr id="383" name="Google Shape;38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94" name="Google Shape;3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9" name="Google Shape;40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endParaRPr lang="en-US" dirty="0"/>
          </a:p>
        </p:txBody>
      </p:sp>
      <p:sp>
        <p:nvSpPr>
          <p:cNvPr id="4" name="Slide Number Placeholder 3"/>
          <p:cNvSpPr>
            <a:spLocks noGrp="1"/>
          </p:cNvSpPr>
          <p:nvPr>
            <p:ph type="sldNum" sz="quarter" idx="5"/>
          </p:nvPr>
        </p:nvSpPr>
        <p:spPr/>
        <p:txBody>
          <a:bodyPr/>
          <a:lstStyle/>
          <a:p>
            <a:fld id="{A456CEB9-3B18-4490-9AD5-9105278F142B}" type="slidenum">
              <a:rPr lang="id-ID" smtClean="0"/>
              <a:t>29</a:t>
            </a:fld>
            <a:endParaRPr lang="id-ID"/>
          </a:p>
        </p:txBody>
      </p:sp>
    </p:spTree>
    <p:extLst>
      <p:ext uri="{BB962C8B-B14F-4D97-AF65-F5344CB8AC3E}">
        <p14:creationId xmlns:p14="http://schemas.microsoft.com/office/powerpoint/2010/main" val="1578450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8" name="Google Shape;41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28" name="Google Shape;428;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6" name="Google Shape;43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2595899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0" name="Google Shape;46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8" name="Google Shape;4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Font typeface="Arial" panose="020B0604020202020204" pitchFamily="34" charset="0"/>
              <a:buChar char="•"/>
            </a:pPr>
            <a:endParaRPr dirty="0"/>
          </a:p>
        </p:txBody>
      </p:sp>
      <p:sp>
        <p:nvSpPr>
          <p:cNvPr id="479" name="Google Shape;4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488" name="Google Shape;48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endParaRPr lang="en-ID" dirty="0"/>
          </a:p>
        </p:txBody>
      </p:sp>
      <p:sp>
        <p:nvSpPr>
          <p:cNvPr id="488" name="Google Shape;48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1692455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Font typeface="Arial" panose="020B0604020202020204" pitchFamily="34" charset="0"/>
              <a:buNone/>
            </a:pPr>
            <a:endParaRPr dirty="0"/>
          </a:p>
        </p:txBody>
      </p:sp>
      <p:sp>
        <p:nvSpPr>
          <p:cNvPr id="498" name="Google Shape;49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498" name="Google Shape;498;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346075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06" name="Google Shape;5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lang="en-US" dirty="0"/>
          </a:p>
        </p:txBody>
      </p:sp>
      <p:sp>
        <p:nvSpPr>
          <p:cNvPr id="506" name="Google Shape;5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80111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14" name="Google Shape;514;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3" name="Google Shape;52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43" name="Google Shape;54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3" name="Google Shape;55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54" name="Google Shape;554;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564" name="Google Shape;564;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2" name="Google Shape;57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73" name="Google Shape;573;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4" name="Google Shape;584;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5" name="Google Shape;585;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2815512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4" name="Google Shape;604;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981358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8" name="Google Shape;618;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9" name="Google Shape;619;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96677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33" name="Google Shape;63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2" name="Google Shape;642;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643" name="Google Shape;643;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lang="en-US" dirty="0"/>
          </a:p>
        </p:txBody>
      </p:sp>
      <p:sp>
        <p:nvSpPr>
          <p:cNvPr id="657" name="Google Shape;657;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panose="020B0604020202020204" pitchFamily="34" charset="0"/>
              <a:buChar char="•"/>
            </a:pPr>
            <a:endParaRPr lang="en-US" dirty="0"/>
          </a:p>
        </p:txBody>
      </p:sp>
      <p:sp>
        <p:nvSpPr>
          <p:cNvPr id="673" name="Google Shape;67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6" name="Google Shape;686;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2541721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02" name="Google Shape;702;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a:p>
        </p:txBody>
      </p:sp>
      <p:sp>
        <p:nvSpPr>
          <p:cNvPr id="146" name="Google Shape;146;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endParaRPr dirty="0"/>
          </a:p>
        </p:txBody>
      </p:sp>
      <p:sp>
        <p:nvSpPr>
          <p:cNvPr id="164" name="Google Shape;16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9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1" name="Google Shape;81;p9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2" name="Google Shape;82;p9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9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p9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9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9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9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9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9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userDrawn="1">
  <p:cSld name="OBJECT">
    <p:spTree>
      <p:nvGrpSpPr>
        <p:cNvPr id="1" name="Shape 28"/>
        <p:cNvGrpSpPr/>
        <p:nvPr/>
      </p:nvGrpSpPr>
      <p:grpSpPr>
        <a:xfrm>
          <a:off x="0" y="0"/>
          <a:ext cx="0" cy="0"/>
          <a:chOff x="0" y="0"/>
          <a:chExt cx="0" cy="0"/>
        </a:xfrm>
      </p:grpSpPr>
      <p:sp>
        <p:nvSpPr>
          <p:cNvPr id="29" name="Google Shape;29;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86"/>
          <p:cNvSpPr txBox="1">
            <a:spLocks noGrp="1"/>
          </p:cNvSpPr>
          <p:nvPr>
            <p:ph type="body" idx="1" hasCustomPrompt="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A</a:t>
            </a:r>
          </a:p>
          <a:p>
            <a:pPr lvl="1"/>
            <a:r>
              <a:rPr lang="en-US" dirty="0"/>
              <a:t>a</a:t>
            </a:r>
            <a:endParaRPr dirty="0"/>
          </a:p>
        </p:txBody>
      </p:sp>
      <p:sp>
        <p:nvSpPr>
          <p:cNvPr id="31" name="Google Shape;31;p8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8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8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3" name="Text Placeholder 2">
            <a:extLst>
              <a:ext uri="{FF2B5EF4-FFF2-40B4-BE49-F238E27FC236}">
                <a16:creationId xmlns:a16="http://schemas.microsoft.com/office/drawing/2014/main" id="{0FC45CB4-5BC7-4103-9608-764EFA6684A5}"/>
              </a:ext>
            </a:extLst>
          </p:cNvPr>
          <p:cNvSpPr>
            <a:spLocks noGrp="1"/>
          </p:cNvSpPr>
          <p:nvPr>
            <p:ph type="body" sz="quarter" idx="13"/>
          </p:nvPr>
        </p:nvSpPr>
        <p:spPr>
          <a:xfrm>
            <a:off x="1051750" y="3109086"/>
            <a:ext cx="3191065" cy="1307465"/>
          </a:xfrm>
          <a:prstGeom prst="rect">
            <a:avLst/>
          </a:prstGeom>
        </p:spPr>
        <p:txBody>
          <a:bodyPr/>
          <a:lstStyle/>
          <a:p>
            <a:pPr lvl="4"/>
            <a:r>
              <a:rPr lang="en-US" dirty="0"/>
              <a:t>Click to edit Master text styles</a:t>
            </a:r>
          </a:p>
          <a:p>
            <a:pPr lvl="5"/>
            <a:r>
              <a:rPr lang="en-US" dirty="0"/>
              <a:t>Second level</a:t>
            </a:r>
          </a:p>
          <a:p>
            <a:pPr lvl="6"/>
            <a:r>
              <a:rPr lang="en-US" dirty="0"/>
              <a:t>Third level</a:t>
            </a:r>
          </a:p>
          <a:p>
            <a:pPr lvl="7"/>
            <a:r>
              <a:rPr lang="en-US" dirty="0"/>
              <a:t>Fourth level</a:t>
            </a:r>
          </a:p>
          <a:p>
            <a:pPr lvl="8"/>
            <a:r>
              <a:rPr lang="en-US" dirty="0"/>
              <a:t>Fifth level</a:t>
            </a:r>
            <a:endParaRPr lang="en-ID"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8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8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7" name="Google Shape;37;p8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8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
        <p:cNvGrpSpPr/>
        <p:nvPr/>
      </p:nvGrpSpPr>
      <p:grpSpPr>
        <a:xfrm>
          <a:off x="0" y="0"/>
          <a:ext cx="0" cy="0"/>
          <a:chOff x="0" y="0"/>
          <a:chExt cx="0" cy="0"/>
        </a:xfrm>
      </p:grpSpPr>
      <p:sp>
        <p:nvSpPr>
          <p:cNvPr id="41" name="Google Shape;41;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8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8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8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8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0" name="Google Shape;50;p8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1" name="Google Shape;51;p8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2" name="Google Shape;52;p8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8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8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8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61"/>
        <p:cNvGrpSpPr/>
        <p:nvPr/>
      </p:nvGrpSpPr>
      <p:grpSpPr>
        <a:xfrm>
          <a:off x="0" y="0"/>
          <a:ext cx="0" cy="0"/>
          <a:chOff x="0" y="0"/>
          <a:chExt cx="0" cy="0"/>
        </a:xfrm>
      </p:grpSpPr>
      <p:sp>
        <p:nvSpPr>
          <p:cNvPr id="62" name="Google Shape;62;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9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9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Google Shape;68;p9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9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93"/>
          <p:cNvSpPr>
            <a:spLocks noGrp="1"/>
          </p:cNvSpPr>
          <p:nvPr>
            <p:ph type="pic" idx="2"/>
          </p:nvPr>
        </p:nvSpPr>
        <p:spPr>
          <a:xfrm>
            <a:off x="5183188" y="987425"/>
            <a:ext cx="6172200" cy="4873625"/>
          </a:xfrm>
          <a:prstGeom prst="rect">
            <a:avLst/>
          </a:prstGeom>
          <a:noFill/>
          <a:ln>
            <a:noFill/>
          </a:ln>
        </p:spPr>
      </p:sp>
      <p:sp>
        <p:nvSpPr>
          <p:cNvPr id="75" name="Google Shape;75;p9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6" name="Google Shape;76;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3"/>
          <p:cNvSpPr/>
          <p:nvPr/>
        </p:nvSpPr>
        <p:spPr>
          <a:xfrm>
            <a:off x="-1" y="0"/>
            <a:ext cx="12192000" cy="6858000"/>
          </a:xfrm>
          <a:prstGeom prst="rect">
            <a:avLst/>
          </a:prstGeom>
          <a:solidFill>
            <a:srgbClr val="E5E5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11;p83"/>
          <p:cNvSpPr/>
          <p:nvPr/>
        </p:nvSpPr>
        <p:spPr>
          <a:xfrm>
            <a:off x="0" y="0"/>
            <a:ext cx="12192000" cy="6858000"/>
          </a:xfrm>
          <a:prstGeom prst="rect">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83"/>
          <p:cNvSpPr txBox="1"/>
          <p:nvPr/>
        </p:nvSpPr>
        <p:spPr>
          <a:xfrm>
            <a:off x="8665368" y="226215"/>
            <a:ext cx="3636963" cy="30777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400" b="0" i="0" u="none" strike="noStrike" cap="none">
                <a:solidFill>
                  <a:srgbClr val="A5A5A5"/>
                </a:solidFill>
                <a:latin typeface="Calibri"/>
                <a:ea typeface="Calibri"/>
                <a:cs typeface="Calibri"/>
                <a:sym typeface="Calibri"/>
              </a:rPr>
              <a:t>ALPHA TEAM</a:t>
            </a:r>
            <a:endParaRPr sz="1400" b="0" i="0" u="none" strike="noStrike" cap="none">
              <a:solidFill>
                <a:srgbClr val="A5A5A5"/>
              </a:solidFill>
              <a:latin typeface="Calibri"/>
              <a:ea typeface="Calibri"/>
              <a:cs typeface="Calibri"/>
              <a:sym typeface="Calibri"/>
            </a:endParaRPr>
          </a:p>
        </p:txBody>
      </p:sp>
      <p:pic>
        <p:nvPicPr>
          <p:cNvPr id="13" name="Google Shape;13;p83" descr="iKanban Online"/>
          <p:cNvPicPr preferRelativeResize="0"/>
          <p:nvPr/>
        </p:nvPicPr>
        <p:blipFill rotWithShape="1">
          <a:blip r:embed="rId13">
            <a:alphaModFix/>
          </a:blip>
          <a:srcRect/>
          <a:stretch/>
        </p:blipFill>
        <p:spPr>
          <a:xfrm>
            <a:off x="-1" y="1"/>
            <a:ext cx="9546887" cy="6858000"/>
          </a:xfrm>
          <a:prstGeom prst="rect">
            <a:avLst/>
          </a:prstGeom>
          <a:noFill/>
          <a:ln>
            <a:noFill/>
          </a:ln>
        </p:spPr>
      </p:pic>
      <p:sp>
        <p:nvSpPr>
          <p:cNvPr id="14" name="Google Shape;14;p83"/>
          <p:cNvSpPr txBox="1"/>
          <p:nvPr/>
        </p:nvSpPr>
        <p:spPr>
          <a:xfrm>
            <a:off x="8985227" y="7139"/>
            <a:ext cx="393731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A5A5A5"/>
                </a:solidFill>
                <a:latin typeface="Lato"/>
                <a:ea typeface="Lato"/>
                <a:cs typeface="Lato"/>
                <a:sym typeface="Lato"/>
              </a:rPr>
              <a:t>FINAL PROJECT</a:t>
            </a:r>
            <a:endParaRPr sz="1400" b="0" i="0" u="none" strike="noStrike" cap="none">
              <a:solidFill>
                <a:srgbClr val="A5A5A5"/>
              </a:solidFill>
              <a:latin typeface="Lato"/>
              <a:ea typeface="Lato"/>
              <a:cs typeface="Lato"/>
              <a:sym typeface="Lato"/>
            </a:endParaRPr>
          </a:p>
        </p:txBody>
      </p:sp>
      <p:pic>
        <p:nvPicPr>
          <p:cNvPr id="15" name="Google Shape;15;p83"/>
          <p:cNvPicPr preferRelativeResize="0"/>
          <p:nvPr/>
        </p:nvPicPr>
        <p:blipFill rotWithShape="1">
          <a:blip r:embed="rId14">
            <a:alphaModFix/>
          </a:blip>
          <a:srcRect/>
          <a:stretch/>
        </p:blipFill>
        <p:spPr>
          <a:xfrm>
            <a:off x="9363649" y="69408"/>
            <a:ext cx="183237" cy="183237"/>
          </a:xfrm>
          <a:prstGeom prst="rect">
            <a:avLst/>
          </a:prstGeom>
          <a:noFill/>
          <a:ln>
            <a:noFill/>
          </a:ln>
        </p:spPr>
      </p:pic>
      <p:sp>
        <p:nvSpPr>
          <p:cNvPr id="16" name="Google Shape;16;p83"/>
          <p:cNvSpPr/>
          <p:nvPr/>
        </p:nvSpPr>
        <p:spPr>
          <a:xfrm>
            <a:off x="0" y="-23545"/>
            <a:ext cx="12191999" cy="6881545"/>
          </a:xfrm>
          <a:prstGeom prst="rect">
            <a:avLst/>
          </a:prstGeom>
          <a:solidFill>
            <a:schemeClr val="lt1">
              <a:alpha val="8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83"/>
          <p:cNvSpPr txBox="1"/>
          <p:nvPr/>
        </p:nvSpPr>
        <p:spPr>
          <a:xfrm>
            <a:off x="8877299" y="6495900"/>
            <a:ext cx="3213100" cy="33855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1600" b="0" i="0" u="none" strike="noStrike" cap="none">
                <a:solidFill>
                  <a:srgbClr val="A7A9AC"/>
                </a:solidFill>
                <a:latin typeface="Lato"/>
                <a:ea typeface="Lato"/>
                <a:cs typeface="Lato"/>
                <a:sym typeface="Lato"/>
              </a:rPr>
              <a:t>‹#›</a:t>
            </a:fld>
            <a:r>
              <a:rPr lang="en-US" sz="1600" b="0" i="0" u="none" strike="noStrike" cap="none" dirty="0">
                <a:solidFill>
                  <a:srgbClr val="A7A9AC"/>
                </a:solidFill>
                <a:latin typeface="Lato"/>
                <a:ea typeface="Lato"/>
                <a:cs typeface="Lato"/>
                <a:sym typeface="Lato"/>
              </a:rPr>
              <a:t> / </a:t>
            </a:r>
            <a:r>
              <a:rPr lang="en-US" sz="1600" dirty="0">
                <a:solidFill>
                  <a:srgbClr val="A7A9AC"/>
                </a:solidFill>
                <a:latin typeface="Lato"/>
                <a:ea typeface="Lato"/>
                <a:cs typeface="Lato"/>
                <a:sym typeface="Lato"/>
              </a:rPr>
              <a:t>50</a:t>
            </a:r>
            <a:endParaRPr sz="1600" b="0" i="0" u="none" strike="noStrike" cap="none" dirty="0">
              <a:solidFill>
                <a:srgbClr val="A7A9AC"/>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 descr="Why are Business Analysts Necessary? – Team Extension – Insights"/>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7" name="Google Shape;97;p1"/>
          <p:cNvSpPr txBox="1"/>
          <p:nvPr/>
        </p:nvSpPr>
        <p:spPr>
          <a:xfrm>
            <a:off x="219573" y="2640176"/>
            <a:ext cx="964587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5400"/>
              <a:buFont typeface="Lato"/>
              <a:buNone/>
            </a:pPr>
            <a:r>
              <a:rPr lang="en-US" sz="5400" b="1">
                <a:solidFill>
                  <a:srgbClr val="414142"/>
                </a:solidFill>
                <a:latin typeface="Lato"/>
                <a:ea typeface="Lato"/>
                <a:cs typeface="Lato"/>
                <a:sym typeface="Lato"/>
              </a:rPr>
              <a:t>FINAL PROJECT</a:t>
            </a:r>
            <a:endParaRPr sz="5400" b="1" i="0" u="none" strike="noStrike" cap="none">
              <a:solidFill>
                <a:srgbClr val="414142"/>
              </a:solidFill>
              <a:latin typeface="Lato"/>
              <a:ea typeface="Lato"/>
              <a:cs typeface="Lato"/>
              <a:sym typeface="Lato"/>
            </a:endParaRPr>
          </a:p>
        </p:txBody>
      </p:sp>
      <p:sp>
        <p:nvSpPr>
          <p:cNvPr id="98" name="Google Shape;98;p1"/>
          <p:cNvSpPr txBox="1"/>
          <p:nvPr/>
        </p:nvSpPr>
        <p:spPr>
          <a:xfrm>
            <a:off x="262438" y="4486836"/>
            <a:ext cx="791682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600"/>
              <a:buFont typeface="Lato"/>
              <a:buNone/>
            </a:pPr>
            <a:r>
              <a:rPr lang="en-US" sz="1600" b="0" i="0" u="none" strike="noStrike" cap="none">
                <a:solidFill>
                  <a:srgbClr val="AEABAB"/>
                </a:solidFill>
                <a:latin typeface="Lato"/>
                <a:ea typeface="Lato"/>
                <a:cs typeface="Lato"/>
                <a:sym typeface="Lato"/>
              </a:rPr>
              <a:t>Job Connector Data Science Video Learning</a:t>
            </a:r>
            <a:endParaRPr/>
          </a:p>
        </p:txBody>
      </p:sp>
      <p:pic>
        <p:nvPicPr>
          <p:cNvPr id="99" name="Google Shape;99;p1"/>
          <p:cNvPicPr preferRelativeResize="0"/>
          <p:nvPr/>
        </p:nvPicPr>
        <p:blipFill rotWithShape="1">
          <a:blip r:embed="rId4">
            <a:alphaModFix/>
          </a:blip>
          <a:srcRect/>
          <a:stretch/>
        </p:blipFill>
        <p:spPr>
          <a:xfrm>
            <a:off x="366025" y="367185"/>
            <a:ext cx="3106520" cy="492710"/>
          </a:xfrm>
          <a:prstGeom prst="rect">
            <a:avLst/>
          </a:prstGeom>
          <a:noFill/>
          <a:ln>
            <a:noFill/>
          </a:ln>
        </p:spPr>
      </p:pic>
      <p:sp>
        <p:nvSpPr>
          <p:cNvPr id="100" name="Google Shape;100;p1"/>
          <p:cNvSpPr txBox="1"/>
          <p:nvPr/>
        </p:nvSpPr>
        <p:spPr>
          <a:xfrm>
            <a:off x="219573" y="5582874"/>
            <a:ext cx="5190628" cy="9079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BY ALPHA TEAM</a:t>
            </a:r>
            <a:endParaRPr/>
          </a:p>
          <a:p>
            <a:pPr marL="0" marR="0" lvl="0" indent="0" algn="l" rtl="0">
              <a:lnSpc>
                <a:spcPct val="100000"/>
              </a:lnSpc>
              <a:spcBef>
                <a:spcPts val="0"/>
              </a:spcBef>
              <a:spcAft>
                <a:spcPts val="0"/>
              </a:spcAft>
              <a:buClr>
                <a:schemeClr val="dk1"/>
              </a:buClr>
              <a:buSzPts val="300"/>
              <a:buFont typeface="Calibri"/>
              <a:buNone/>
            </a:pPr>
            <a:endParaRPr sz="300" b="1">
              <a:solidFill>
                <a:srgbClr val="AEABAB"/>
              </a:solidFill>
              <a:latin typeface="Lato"/>
              <a:ea typeface="Lato"/>
              <a:cs typeface="Lato"/>
              <a:sym typeface="Lato"/>
            </a:endParaRPr>
          </a:p>
          <a:p>
            <a:pPr marL="0" marR="0" lvl="0" indent="0" algn="l" rtl="0">
              <a:lnSpc>
                <a:spcPct val="100000"/>
              </a:lnSpc>
              <a:spcBef>
                <a:spcPts val="0"/>
              </a:spcBef>
              <a:spcAft>
                <a:spcPts val="0"/>
              </a:spcAft>
              <a:buClr>
                <a:srgbClr val="AEABAB"/>
              </a:buClr>
              <a:buSzPts val="1500"/>
              <a:buFont typeface="Lato"/>
              <a:buNone/>
            </a:pPr>
            <a:r>
              <a:rPr lang="en-US" sz="1500" b="1" i="0" u="none" strike="noStrike" cap="none">
                <a:solidFill>
                  <a:srgbClr val="AEABAB"/>
                </a:solidFill>
                <a:latin typeface="Lato"/>
                <a:ea typeface="Lato"/>
                <a:cs typeface="Lato"/>
                <a:sym typeface="Lato"/>
              </a:rPr>
              <a:t>ALFIAN</a:t>
            </a:r>
            <a:r>
              <a:rPr lang="en-US" sz="1500" b="1">
                <a:solidFill>
                  <a:srgbClr val="AEABAB"/>
                </a:solidFill>
                <a:latin typeface="Lato"/>
                <a:ea typeface="Lato"/>
                <a:cs typeface="Lato"/>
                <a:sym typeface="Lato"/>
              </a:rPr>
              <a:t> </a:t>
            </a:r>
            <a:r>
              <a:rPr lang="en-US" sz="1500">
                <a:solidFill>
                  <a:srgbClr val="AEABAB"/>
                </a:solidFill>
                <a:latin typeface="Lato"/>
                <a:ea typeface="Lato"/>
                <a:cs typeface="Lato"/>
                <a:sym typeface="Lato"/>
              </a:rPr>
              <a:t>    	   (</a:t>
            </a:r>
            <a:r>
              <a:rPr lang="en-US" sz="1500" i="0" u="none" strike="noStrike" cap="none">
                <a:solidFill>
                  <a:srgbClr val="AEABAB"/>
                </a:solidFill>
                <a:latin typeface="Lato"/>
                <a:ea typeface="Lato"/>
                <a:cs typeface="Lato"/>
                <a:sym typeface="Lato"/>
              </a:rPr>
              <a:t>JCDSVL-005-013)</a:t>
            </a:r>
            <a:endParaRPr sz="1500">
              <a:solidFill>
                <a:srgbClr val="AEABAB"/>
              </a:solidFill>
              <a:latin typeface="Lato"/>
              <a:ea typeface="Lato"/>
              <a:cs typeface="Lato"/>
              <a:sym typeface="Lato"/>
            </a:endParaRPr>
          </a:p>
          <a:p>
            <a:pPr marL="0" marR="0" lvl="0" indent="0" algn="l" rtl="0">
              <a:lnSpc>
                <a:spcPct val="100000"/>
              </a:lnSpc>
              <a:spcBef>
                <a:spcPts val="0"/>
              </a:spcBef>
              <a:spcAft>
                <a:spcPts val="0"/>
              </a:spcAft>
              <a:buClr>
                <a:srgbClr val="AEABAB"/>
              </a:buClr>
              <a:buSzPts val="1500"/>
              <a:buFont typeface="Lato"/>
              <a:buNone/>
            </a:pPr>
            <a:r>
              <a:rPr lang="en-US" sz="1500" b="1" i="0" u="none" strike="noStrike" cap="none">
                <a:solidFill>
                  <a:srgbClr val="AEABAB"/>
                </a:solidFill>
                <a:latin typeface="Lato"/>
                <a:ea typeface="Lato"/>
                <a:cs typeface="Lato"/>
                <a:sym typeface="Lato"/>
              </a:rPr>
              <a:t>OWEN </a:t>
            </a:r>
            <a:r>
              <a:rPr lang="en-US" sz="1500" b="1">
                <a:solidFill>
                  <a:srgbClr val="AEABAB"/>
                </a:solidFill>
                <a:latin typeface="Lato"/>
                <a:ea typeface="Lato"/>
                <a:cs typeface="Lato"/>
                <a:sym typeface="Lato"/>
              </a:rPr>
              <a:t>AGITZA 	   </a:t>
            </a:r>
            <a:r>
              <a:rPr lang="en-US" sz="1500">
                <a:solidFill>
                  <a:srgbClr val="AEABAB"/>
                </a:solidFill>
                <a:latin typeface="Lato"/>
                <a:ea typeface="Lato"/>
                <a:cs typeface="Lato"/>
                <a:sym typeface="Lato"/>
              </a:rPr>
              <a:t>(</a:t>
            </a:r>
            <a:r>
              <a:rPr lang="en-US" sz="1500" i="0" u="none" strike="noStrike" cap="none">
                <a:solidFill>
                  <a:srgbClr val="AEABAB"/>
                </a:solidFill>
                <a:latin typeface="Lato"/>
                <a:ea typeface="Lato"/>
                <a:cs typeface="Lato"/>
                <a:sym typeface="Lato"/>
              </a:rPr>
              <a:t>JCDSVL-005-049)</a:t>
            </a:r>
            <a:endParaRPr/>
          </a:p>
        </p:txBody>
      </p:sp>
      <p:sp>
        <p:nvSpPr>
          <p:cNvPr id="101" name="Google Shape;101;p1"/>
          <p:cNvSpPr txBox="1"/>
          <p:nvPr/>
        </p:nvSpPr>
        <p:spPr>
          <a:xfrm>
            <a:off x="248147" y="3509886"/>
            <a:ext cx="584785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700"/>
              <a:buFont typeface="Lato"/>
              <a:buNone/>
            </a:pPr>
            <a:r>
              <a:rPr lang="en-US" sz="2700" b="1">
                <a:solidFill>
                  <a:srgbClr val="414142"/>
                </a:solidFill>
                <a:latin typeface="Lato"/>
                <a:ea typeface="Lato"/>
                <a:cs typeface="Lato"/>
                <a:sym typeface="Lato"/>
              </a:rPr>
              <a:t>Brazilian E-Commerce Olist Sentiment Analysis</a:t>
            </a:r>
            <a:endParaRPr sz="2700" b="1" i="0" u="none" strike="noStrike" cap="none">
              <a:solidFill>
                <a:srgbClr val="41414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207" name="Google Shape;207;p10"/>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i="0" u="none" strike="noStrike" cap="none">
                <a:solidFill>
                  <a:srgbClr val="414142"/>
                </a:solidFill>
                <a:latin typeface="Lato"/>
                <a:ea typeface="Lato"/>
                <a:cs typeface="Lato"/>
                <a:sym typeface="Lato"/>
              </a:rPr>
              <a:t>OBJECTIVES</a:t>
            </a:r>
            <a:endParaRPr sz="2000" b="1" i="0" u="none" strike="noStrike" cap="none">
              <a:solidFill>
                <a:srgbClr val="414142"/>
              </a:solidFill>
              <a:latin typeface="Lato"/>
              <a:ea typeface="Lato"/>
              <a:cs typeface="Lato"/>
              <a:sym typeface="Lato"/>
            </a:endParaRPr>
          </a:p>
        </p:txBody>
      </p:sp>
      <p:sp>
        <p:nvSpPr>
          <p:cNvPr id="208" name="Google Shape;208;p10"/>
          <p:cNvSpPr txBox="1"/>
          <p:nvPr/>
        </p:nvSpPr>
        <p:spPr>
          <a:xfrm>
            <a:off x="518876" y="2333904"/>
            <a:ext cx="11154248" cy="2769989"/>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a:t>
            </a:r>
            <a:r>
              <a:rPr lang="en-US" sz="2600">
                <a:solidFill>
                  <a:srgbClr val="4E79A7"/>
                </a:solidFill>
                <a:latin typeface="Lato"/>
                <a:ea typeface="Lato"/>
                <a:cs typeface="Lato"/>
                <a:sym typeface="Lato"/>
              </a:rPr>
              <a:t>develop</a:t>
            </a:r>
            <a:r>
              <a:rPr lang="en-US" sz="2400">
                <a:solidFill>
                  <a:schemeClr val="dk1"/>
                </a:solidFill>
                <a:latin typeface="Lato"/>
                <a:ea typeface="Lato"/>
                <a:cs typeface="Lato"/>
                <a:sym typeface="Lato"/>
              </a:rPr>
              <a:t> </a:t>
            </a:r>
            <a:r>
              <a:rPr lang="en-US" sz="2600">
                <a:solidFill>
                  <a:srgbClr val="4E79A7"/>
                </a:solidFill>
                <a:latin typeface="Lato"/>
                <a:ea typeface="Lato"/>
                <a:cs typeface="Lato"/>
                <a:sym typeface="Lato"/>
              </a:rPr>
              <a:t>a model</a:t>
            </a:r>
            <a:r>
              <a:rPr lang="en-US" sz="2400">
                <a:solidFill>
                  <a:schemeClr val="dk1"/>
                </a:solidFill>
                <a:latin typeface="Lato"/>
                <a:ea typeface="Lato"/>
                <a:cs typeface="Lato"/>
                <a:sym typeface="Lato"/>
              </a:rPr>
              <a:t> that could sort through thousands of reviews and </a:t>
            </a:r>
            <a:r>
              <a:rPr lang="en-US" sz="2600">
                <a:solidFill>
                  <a:srgbClr val="4E79A7"/>
                </a:solidFill>
                <a:latin typeface="Lato"/>
                <a:ea typeface="Lato"/>
                <a:cs typeface="Lato"/>
                <a:sym typeface="Lato"/>
              </a:rPr>
              <a:t>grasp the overall sentiment </a:t>
            </a:r>
            <a:r>
              <a:rPr lang="en-US" sz="2400">
                <a:solidFill>
                  <a:schemeClr val="dk1"/>
                </a:solidFill>
                <a:latin typeface="Lato"/>
                <a:ea typeface="Lato"/>
                <a:cs typeface="Lato"/>
                <a:sym typeface="Lato"/>
              </a:rPr>
              <a:t>of customers in an instance</a:t>
            </a:r>
            <a:endParaRPr/>
          </a:p>
          <a:p>
            <a:pPr marL="342900" marR="0" lvl="0" indent="-342900" algn="l" rtl="0">
              <a:spcBef>
                <a:spcPts val="120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a:t>
            </a:r>
            <a:r>
              <a:rPr lang="en-US" sz="2600">
                <a:solidFill>
                  <a:srgbClr val="4E79A7"/>
                </a:solidFill>
                <a:latin typeface="Lato"/>
                <a:ea typeface="Lato"/>
                <a:cs typeface="Lato"/>
                <a:sym typeface="Lato"/>
              </a:rPr>
              <a:t>know the overall sentiment </a:t>
            </a:r>
            <a:r>
              <a:rPr lang="en-US" sz="2400">
                <a:solidFill>
                  <a:schemeClr val="dk1"/>
                </a:solidFill>
                <a:latin typeface="Lato"/>
                <a:ea typeface="Lato"/>
                <a:cs typeface="Lato"/>
                <a:sym typeface="Lato"/>
              </a:rPr>
              <a:t>of customer reviews and what </a:t>
            </a:r>
            <a:r>
              <a:rPr lang="en-US" sz="2600">
                <a:solidFill>
                  <a:srgbClr val="4E79A7"/>
                </a:solidFill>
                <a:latin typeface="Lato"/>
                <a:ea typeface="Lato"/>
                <a:cs typeface="Lato"/>
                <a:sym typeface="Lato"/>
              </a:rPr>
              <a:t>terms </a:t>
            </a:r>
            <a:r>
              <a:rPr lang="en-US" sz="2400">
                <a:solidFill>
                  <a:schemeClr val="dk1"/>
                </a:solidFill>
                <a:latin typeface="Lato"/>
                <a:ea typeface="Lato"/>
                <a:cs typeface="Lato"/>
                <a:sym typeface="Lato"/>
              </a:rPr>
              <a:t>are found in both good and bad reviews</a:t>
            </a:r>
            <a:endParaRPr/>
          </a:p>
          <a:p>
            <a:pPr marL="342900" marR="0" lvl="0" indent="-342900" algn="l" rtl="0">
              <a:spcBef>
                <a:spcPts val="1200"/>
              </a:spcBef>
              <a:spcAft>
                <a:spcPts val="0"/>
              </a:spcAft>
              <a:buClr>
                <a:schemeClr val="dk1"/>
              </a:buClr>
              <a:buSzPts val="2400"/>
              <a:buFont typeface="Calibri"/>
              <a:buAutoNum type="arabicPeriod"/>
            </a:pPr>
            <a:r>
              <a:rPr lang="en-US" sz="2400">
                <a:solidFill>
                  <a:schemeClr val="dk1"/>
                </a:solidFill>
                <a:latin typeface="Lato"/>
                <a:ea typeface="Lato"/>
                <a:cs typeface="Lato"/>
                <a:sym typeface="Lato"/>
              </a:rPr>
              <a:t>Olist wants to know the </a:t>
            </a:r>
            <a:r>
              <a:rPr lang="en-US" sz="2600">
                <a:solidFill>
                  <a:srgbClr val="4E79A7"/>
                </a:solidFill>
                <a:latin typeface="Lato"/>
                <a:ea typeface="Lato"/>
                <a:cs typeface="Lato"/>
                <a:sym typeface="Lato"/>
              </a:rPr>
              <a:t>model impact</a:t>
            </a:r>
            <a:r>
              <a:rPr lang="en-US" sz="2400">
                <a:solidFill>
                  <a:schemeClr val="dk1"/>
                </a:solidFill>
                <a:latin typeface="Lato"/>
                <a:ea typeface="Lato"/>
                <a:cs typeface="Lato"/>
                <a:sym typeface="Lato"/>
              </a:rPr>
              <a:t> and what </a:t>
            </a:r>
            <a:r>
              <a:rPr lang="en-US" sz="2600">
                <a:solidFill>
                  <a:srgbClr val="4E79A7"/>
                </a:solidFill>
                <a:latin typeface="Lato"/>
                <a:ea typeface="Lato"/>
                <a:cs typeface="Lato"/>
                <a:sym typeface="Lato"/>
              </a:rPr>
              <a:t>actions</a:t>
            </a:r>
            <a:r>
              <a:rPr lang="en-US" sz="2400">
                <a:solidFill>
                  <a:schemeClr val="dk1"/>
                </a:solidFill>
                <a:latin typeface="Lato"/>
                <a:ea typeface="Lato"/>
                <a:cs typeface="Lato"/>
                <a:sym typeface="Lato"/>
              </a:rPr>
              <a:t> should be taken given the result of the sentiment analysis</a:t>
            </a:r>
            <a:endParaRPr sz="2400">
              <a:solidFill>
                <a:schemeClr val="dk1"/>
              </a:solidFill>
              <a:latin typeface="Lato"/>
              <a:ea typeface="Lato"/>
              <a:cs typeface="Lato"/>
              <a:sym typeface="Lato"/>
            </a:endParaRPr>
          </a:p>
        </p:txBody>
      </p:sp>
      <p:sp>
        <p:nvSpPr>
          <p:cNvPr id="209" name="Google Shape;209;p10"/>
          <p:cNvSpPr/>
          <p:nvPr/>
        </p:nvSpPr>
        <p:spPr>
          <a:xfrm>
            <a:off x="290945" y="1880755"/>
            <a:ext cx="11631681" cy="3896590"/>
          </a:xfrm>
          <a:prstGeom prst="rect">
            <a:avLst/>
          </a:prstGeom>
          <a:noFill/>
          <a:ln w="12700" cap="flat" cmpd="sng">
            <a:solidFill>
              <a:srgbClr val="4E79A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 name="Picture 2" descr="Olist | Soluções de Vendas Online e Serviços de E-commerce">
            <a:extLst>
              <a:ext uri="{FF2B5EF4-FFF2-40B4-BE49-F238E27FC236}">
                <a16:creationId xmlns:a16="http://schemas.microsoft.com/office/drawing/2014/main" id="{26E2583F-CE7E-4F95-9573-A4F0509D0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34" y="5557042"/>
            <a:ext cx="1624797" cy="16247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11"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216" name="Google Shape;216;p11"/>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17" name="Google Shape;217;p11"/>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DATA UNDERSTANDING</a:t>
            </a:r>
            <a:endParaRPr sz="4500" b="0" i="0" u="none" strike="noStrike" cap="none">
              <a:solidFill>
                <a:srgbClr val="414142"/>
              </a:solidFill>
              <a:latin typeface="Lato"/>
              <a:ea typeface="Lato"/>
              <a:cs typeface="Lato"/>
              <a:sym typeface="Lato"/>
            </a:endParaRPr>
          </a:p>
        </p:txBody>
      </p:sp>
      <p:sp>
        <p:nvSpPr>
          <p:cNvPr id="218" name="Google Shape;218;p11"/>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219" name="Google Shape;219;p11"/>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220" name="Google Shape;220;p11"/>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221" name="Google Shape;221;p11"/>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12"/>
          <p:cNvPicPr preferRelativeResize="0"/>
          <p:nvPr/>
        </p:nvPicPr>
        <p:blipFill rotWithShape="1">
          <a:blip r:embed="rId3">
            <a:alphaModFix/>
          </a:blip>
          <a:srcRect/>
          <a:stretch/>
        </p:blipFill>
        <p:spPr>
          <a:xfrm>
            <a:off x="1815510" y="1070214"/>
            <a:ext cx="8560979" cy="5104009"/>
          </a:xfrm>
          <a:prstGeom prst="rect">
            <a:avLst/>
          </a:prstGeom>
          <a:noFill/>
          <a:ln>
            <a:noFill/>
          </a:ln>
        </p:spPr>
      </p:pic>
      <p:sp>
        <p:nvSpPr>
          <p:cNvPr id="228" name="Google Shape;228;p12"/>
          <p:cNvSpPr txBox="1"/>
          <p:nvPr/>
        </p:nvSpPr>
        <p:spPr>
          <a:xfrm>
            <a:off x="2045732" y="6550223"/>
            <a:ext cx="10146268"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AEABAB"/>
              </a:buClr>
              <a:buSzPts val="1400"/>
              <a:buFont typeface="Lato"/>
              <a:buNone/>
            </a:pPr>
            <a:r>
              <a:rPr lang="en-US" sz="1400" b="1" i="0" u="none" strike="noStrike" cap="none">
                <a:solidFill>
                  <a:srgbClr val="AEABAB"/>
                </a:solidFill>
                <a:latin typeface="Lato"/>
                <a:ea typeface="Lato"/>
                <a:cs typeface="Lato"/>
                <a:sym typeface="Lato"/>
              </a:rPr>
              <a:t>Sources</a:t>
            </a:r>
            <a:r>
              <a:rPr lang="en-US" sz="1400" i="0" u="none" strike="noStrike" cap="none">
                <a:solidFill>
                  <a:srgbClr val="AEABAB"/>
                </a:solidFill>
                <a:latin typeface="Lato"/>
                <a:ea typeface="Lato"/>
                <a:cs typeface="Lato"/>
                <a:sym typeface="Lato"/>
              </a:rPr>
              <a:t> : https://www.kaggle.com/datasets/olistbr/brazilian-ecommerce</a:t>
            </a:r>
            <a:endParaRPr sz="2000" i="0" u="none" strike="noStrike" cap="none">
              <a:solidFill>
                <a:srgbClr val="AEABAB"/>
              </a:solidFill>
              <a:latin typeface="Lato"/>
              <a:ea typeface="Lato"/>
              <a:cs typeface="Lato"/>
              <a:sym typeface="Lato"/>
            </a:endParaRPr>
          </a:p>
        </p:txBody>
      </p:sp>
      <p:sp>
        <p:nvSpPr>
          <p:cNvPr id="229" name="Google Shape;229;p1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DATA RELATIONSHIP</a:t>
            </a:r>
            <a:endParaRPr/>
          </a:p>
        </p:txBody>
      </p:sp>
      <p:sp>
        <p:nvSpPr>
          <p:cNvPr id="230" name="Google Shape;230;p1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BRAZILIAN E-COMMERCE PUBLIC DATASET BY OLIST</a:t>
            </a:r>
            <a:endParaRPr/>
          </a:p>
        </p:txBody>
      </p:sp>
      <p:sp>
        <p:nvSpPr>
          <p:cNvPr id="231" name="Google Shape;231;p12"/>
          <p:cNvSpPr/>
          <p:nvPr/>
        </p:nvSpPr>
        <p:spPr>
          <a:xfrm>
            <a:off x="4301836" y="2979420"/>
            <a:ext cx="3834246" cy="1270462"/>
          </a:xfrm>
          <a:prstGeom prst="rect">
            <a:avLst/>
          </a:prstGeom>
          <a:noFill/>
          <a:ln w="19050" cap="flat" cmpd="sng">
            <a:solidFill>
              <a:srgbClr val="7F7F7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12"/>
          <p:cNvSpPr txBox="1"/>
          <p:nvPr/>
        </p:nvSpPr>
        <p:spPr>
          <a:xfrm>
            <a:off x="5937504" y="3056916"/>
            <a:ext cx="66556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595959"/>
                </a:solidFill>
                <a:latin typeface="Lato"/>
                <a:ea typeface="Lato"/>
                <a:cs typeface="Lato"/>
                <a:sym typeface="Lato"/>
              </a:rPr>
              <a:t>CORE</a:t>
            </a:r>
            <a:endParaRPr sz="1400" b="1">
              <a:solidFill>
                <a:srgbClr val="59595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3"/>
          <p:cNvSpPr/>
          <p:nvPr/>
        </p:nvSpPr>
        <p:spPr>
          <a:xfrm>
            <a:off x="224759"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df_orders</a:t>
            </a:r>
            <a:endParaRPr sz="1400" b="1">
              <a:solidFill>
                <a:schemeClr val="lt1"/>
              </a:solidFill>
              <a:latin typeface="Lato"/>
              <a:ea typeface="Lato"/>
              <a:cs typeface="Lato"/>
              <a:sym typeface="Lato"/>
            </a:endParaRPr>
          </a:p>
        </p:txBody>
      </p:sp>
      <p:sp>
        <p:nvSpPr>
          <p:cNvPr id="239" name="Google Shape;239;p13"/>
          <p:cNvSpPr/>
          <p:nvPr/>
        </p:nvSpPr>
        <p:spPr>
          <a:xfrm>
            <a:off x="224759"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0" name="Google Shape;240;p13"/>
          <p:cNvSpPr txBox="1"/>
          <p:nvPr/>
        </p:nvSpPr>
        <p:spPr>
          <a:xfrm>
            <a:off x="224760" y="1364735"/>
            <a:ext cx="2785894" cy="1631216"/>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414142"/>
              </a:buClr>
              <a:buSzPts val="1400"/>
              <a:buFont typeface="Arial"/>
              <a:buChar char="•"/>
            </a:pPr>
            <a:r>
              <a:rPr lang="en-US" sz="1400" b="1">
                <a:solidFill>
                  <a:srgbClr val="414142"/>
                </a:solidFill>
                <a:latin typeface="Lato"/>
                <a:ea typeface="Lato"/>
                <a:cs typeface="Lato"/>
                <a:sym typeface="Lato"/>
              </a:rPr>
              <a:t>order_id</a:t>
            </a:r>
            <a:endParaRPr/>
          </a:p>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custumer_id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order_status</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order_purchase_timestamp</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order_approved_at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order_delivered_carrier_date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order_delivered_customer_date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order_estimated_delivery_date</a:t>
            </a:r>
            <a:endParaRPr/>
          </a:p>
        </p:txBody>
      </p:sp>
      <p:sp>
        <p:nvSpPr>
          <p:cNvPr id="241" name="Google Shape;241;p13"/>
          <p:cNvSpPr/>
          <p:nvPr/>
        </p:nvSpPr>
        <p:spPr>
          <a:xfrm>
            <a:off x="3203595"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df_order_items</a:t>
            </a:r>
            <a:endParaRPr sz="1400" b="1">
              <a:solidFill>
                <a:schemeClr val="lt1"/>
              </a:solidFill>
              <a:latin typeface="Lato"/>
              <a:ea typeface="Lato"/>
              <a:cs typeface="Lato"/>
              <a:sym typeface="Lato"/>
            </a:endParaRPr>
          </a:p>
        </p:txBody>
      </p:sp>
      <p:sp>
        <p:nvSpPr>
          <p:cNvPr id="242" name="Google Shape;242;p13"/>
          <p:cNvSpPr/>
          <p:nvPr/>
        </p:nvSpPr>
        <p:spPr>
          <a:xfrm>
            <a:off x="3203595"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3" name="Google Shape;243;p13"/>
          <p:cNvSpPr txBox="1"/>
          <p:nvPr/>
        </p:nvSpPr>
        <p:spPr>
          <a:xfrm>
            <a:off x="3203596" y="1364735"/>
            <a:ext cx="2785894" cy="1384995"/>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order_item_id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shipping_limit_date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price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freight_value</a:t>
            </a:r>
            <a:endParaRPr/>
          </a:p>
        </p:txBody>
      </p:sp>
      <p:sp>
        <p:nvSpPr>
          <p:cNvPr id="244" name="Google Shape;244;p13"/>
          <p:cNvSpPr/>
          <p:nvPr/>
        </p:nvSpPr>
        <p:spPr>
          <a:xfrm>
            <a:off x="6202512"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df_products</a:t>
            </a:r>
            <a:endParaRPr sz="1400" b="1">
              <a:solidFill>
                <a:schemeClr val="lt1"/>
              </a:solidFill>
              <a:latin typeface="Lato"/>
              <a:ea typeface="Lato"/>
              <a:cs typeface="Lato"/>
              <a:sym typeface="Lato"/>
            </a:endParaRPr>
          </a:p>
        </p:txBody>
      </p:sp>
      <p:sp>
        <p:nvSpPr>
          <p:cNvPr id="245" name="Google Shape;245;p13"/>
          <p:cNvSpPr/>
          <p:nvPr/>
        </p:nvSpPr>
        <p:spPr>
          <a:xfrm>
            <a:off x="6202512"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6" name="Google Shape;246;p13"/>
          <p:cNvSpPr txBox="1"/>
          <p:nvPr/>
        </p:nvSpPr>
        <p:spPr>
          <a:xfrm>
            <a:off x="6202513" y="1364735"/>
            <a:ext cx="2785894" cy="1785104"/>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product_id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product_category_name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product_name_lenght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product_description_lenght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product_photos_qty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product_weight_g</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product_length_cm</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product_height_cm</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product_width_cm</a:t>
            </a:r>
            <a:endParaRPr/>
          </a:p>
        </p:txBody>
      </p:sp>
      <p:sp>
        <p:nvSpPr>
          <p:cNvPr id="247" name="Google Shape;247;p13"/>
          <p:cNvSpPr/>
          <p:nvPr/>
        </p:nvSpPr>
        <p:spPr>
          <a:xfrm>
            <a:off x="9201427" y="1078985"/>
            <a:ext cx="2785893" cy="285750"/>
          </a:xfrm>
          <a:prstGeom prst="round2SameRect">
            <a:avLst>
              <a:gd name="adj1" fmla="val 42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df_customers</a:t>
            </a:r>
            <a:endParaRPr sz="1400" b="1">
              <a:solidFill>
                <a:schemeClr val="lt1"/>
              </a:solidFill>
              <a:latin typeface="Lato"/>
              <a:ea typeface="Lato"/>
              <a:cs typeface="Lato"/>
              <a:sym typeface="Lato"/>
            </a:endParaRPr>
          </a:p>
        </p:txBody>
      </p:sp>
      <p:sp>
        <p:nvSpPr>
          <p:cNvPr id="248" name="Google Shape;248;p13"/>
          <p:cNvSpPr/>
          <p:nvPr/>
        </p:nvSpPr>
        <p:spPr>
          <a:xfrm>
            <a:off x="9201427" y="1078987"/>
            <a:ext cx="2785894" cy="2085042"/>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49" name="Google Shape;249;p13"/>
          <p:cNvSpPr txBox="1"/>
          <p:nvPr/>
        </p:nvSpPr>
        <p:spPr>
          <a:xfrm>
            <a:off x="9201428" y="1364735"/>
            <a:ext cx="2785894" cy="1046440"/>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chemeClr val="dk1"/>
              </a:buClr>
              <a:buSzPts val="1400"/>
              <a:buFont typeface="Arial"/>
              <a:buChar char="•"/>
            </a:pPr>
            <a:r>
              <a:rPr lang="en-US" sz="1400" b="1">
                <a:solidFill>
                  <a:schemeClr val="dk1"/>
                </a:solidFill>
                <a:latin typeface="Lato"/>
                <a:ea typeface="Lato"/>
                <a:cs typeface="Lato"/>
                <a:sym typeface="Lato"/>
              </a:rPr>
              <a:t>customer_id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customer_unique_id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customer_state</a:t>
            </a:r>
            <a:endParaRPr/>
          </a:p>
        </p:txBody>
      </p:sp>
      <p:sp>
        <p:nvSpPr>
          <p:cNvPr id="250" name="Google Shape;250;p13"/>
          <p:cNvSpPr/>
          <p:nvPr/>
        </p:nvSpPr>
        <p:spPr>
          <a:xfrm>
            <a:off x="224758" y="4108269"/>
            <a:ext cx="2785893" cy="285750"/>
          </a:xfrm>
          <a:prstGeom prst="round2SameRect">
            <a:avLst>
              <a:gd name="adj1" fmla="val 37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df_payments</a:t>
            </a:r>
            <a:endParaRPr sz="1400" b="1">
              <a:solidFill>
                <a:schemeClr val="lt1"/>
              </a:solidFill>
              <a:latin typeface="Lato"/>
              <a:ea typeface="Lato"/>
              <a:cs typeface="Lato"/>
              <a:sym typeface="Lato"/>
            </a:endParaRPr>
          </a:p>
        </p:txBody>
      </p:sp>
      <p:sp>
        <p:nvSpPr>
          <p:cNvPr id="251" name="Google Shape;251;p13"/>
          <p:cNvSpPr/>
          <p:nvPr/>
        </p:nvSpPr>
        <p:spPr>
          <a:xfrm>
            <a:off x="224758"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2" name="Google Shape;252;p13"/>
          <p:cNvSpPr txBox="1"/>
          <p:nvPr/>
        </p:nvSpPr>
        <p:spPr>
          <a:xfrm>
            <a:off x="224759" y="4394019"/>
            <a:ext cx="2785894" cy="1015663"/>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payment_sequential</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payment_type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payment_installments</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payment_value</a:t>
            </a:r>
            <a:endParaRPr/>
          </a:p>
        </p:txBody>
      </p:sp>
      <p:sp>
        <p:nvSpPr>
          <p:cNvPr id="253" name="Google Shape;253;p13"/>
          <p:cNvSpPr/>
          <p:nvPr/>
        </p:nvSpPr>
        <p:spPr>
          <a:xfrm>
            <a:off x="3203595" y="4108269"/>
            <a:ext cx="2785893" cy="285750"/>
          </a:xfrm>
          <a:prstGeom prst="round2SameRect">
            <a:avLst>
              <a:gd name="adj1" fmla="val 37222"/>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df_reviews</a:t>
            </a:r>
            <a:endParaRPr sz="1400" b="1">
              <a:solidFill>
                <a:schemeClr val="lt1"/>
              </a:solidFill>
              <a:latin typeface="Lato"/>
              <a:ea typeface="Lato"/>
              <a:cs typeface="Lato"/>
              <a:sym typeface="Lato"/>
            </a:endParaRPr>
          </a:p>
        </p:txBody>
      </p:sp>
      <p:sp>
        <p:nvSpPr>
          <p:cNvPr id="254" name="Google Shape;254;p13"/>
          <p:cNvSpPr/>
          <p:nvPr/>
        </p:nvSpPr>
        <p:spPr>
          <a:xfrm>
            <a:off x="3203595"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5" name="Google Shape;255;p13"/>
          <p:cNvSpPr txBox="1"/>
          <p:nvPr/>
        </p:nvSpPr>
        <p:spPr>
          <a:xfrm>
            <a:off x="3203596" y="4394019"/>
            <a:ext cx="2785894" cy="1384995"/>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order_id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review_score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review_coment_title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review_comment_message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review_creation_date</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review_answer_timestamp</a:t>
            </a:r>
            <a:endParaRPr/>
          </a:p>
        </p:txBody>
      </p:sp>
      <p:sp>
        <p:nvSpPr>
          <p:cNvPr id="256" name="Google Shape;256;p13"/>
          <p:cNvSpPr/>
          <p:nvPr/>
        </p:nvSpPr>
        <p:spPr>
          <a:xfrm>
            <a:off x="6202512" y="4108269"/>
            <a:ext cx="2785893" cy="285750"/>
          </a:xfrm>
          <a:prstGeom prst="round2SameRect">
            <a:avLst>
              <a:gd name="adj1" fmla="val 36388"/>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df_sellers</a:t>
            </a:r>
            <a:endParaRPr sz="1400" b="1">
              <a:solidFill>
                <a:schemeClr val="lt1"/>
              </a:solidFill>
              <a:latin typeface="Lato"/>
              <a:ea typeface="Lato"/>
              <a:cs typeface="Lato"/>
              <a:sym typeface="Lato"/>
            </a:endParaRPr>
          </a:p>
        </p:txBody>
      </p:sp>
      <p:sp>
        <p:nvSpPr>
          <p:cNvPr id="257" name="Google Shape;257;p13"/>
          <p:cNvSpPr/>
          <p:nvPr/>
        </p:nvSpPr>
        <p:spPr>
          <a:xfrm>
            <a:off x="6202512"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58" name="Google Shape;258;p13"/>
          <p:cNvSpPr txBox="1"/>
          <p:nvPr/>
        </p:nvSpPr>
        <p:spPr>
          <a:xfrm>
            <a:off x="6202513" y="4394019"/>
            <a:ext cx="2785894" cy="861774"/>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3A3838"/>
              </a:buClr>
              <a:buSzPts val="1400"/>
              <a:buFont typeface="Arial"/>
              <a:buChar char="•"/>
            </a:pPr>
            <a:r>
              <a:rPr lang="en-US" sz="1400" b="1">
                <a:solidFill>
                  <a:srgbClr val="3A3838"/>
                </a:solidFill>
                <a:latin typeface="Lato"/>
                <a:ea typeface="Lato"/>
                <a:cs typeface="Lato"/>
                <a:sym typeface="Lato"/>
              </a:rPr>
              <a:t>seller_id</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seller_state</a:t>
            </a:r>
            <a:endParaRPr/>
          </a:p>
        </p:txBody>
      </p:sp>
      <p:sp>
        <p:nvSpPr>
          <p:cNvPr id="259" name="Google Shape;259;p13"/>
          <p:cNvSpPr/>
          <p:nvPr/>
        </p:nvSpPr>
        <p:spPr>
          <a:xfrm>
            <a:off x="9201427" y="4108269"/>
            <a:ext cx="2785893" cy="285750"/>
          </a:xfrm>
          <a:prstGeom prst="round2SameRect">
            <a:avLst>
              <a:gd name="adj1" fmla="val 35555"/>
              <a:gd name="adj2" fmla="val 0"/>
            </a:avLst>
          </a:prstGeom>
          <a:solidFill>
            <a:srgbClr val="414142"/>
          </a:solid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1400" b="1">
                <a:solidFill>
                  <a:schemeClr val="lt1"/>
                </a:solidFill>
                <a:latin typeface="Lato"/>
                <a:ea typeface="Lato"/>
                <a:cs typeface="Lato"/>
                <a:sym typeface="Lato"/>
              </a:rPr>
              <a:t>df_geolocation</a:t>
            </a:r>
            <a:endParaRPr sz="1400" b="1">
              <a:solidFill>
                <a:schemeClr val="lt1"/>
              </a:solidFill>
              <a:latin typeface="Lato"/>
              <a:ea typeface="Lato"/>
              <a:cs typeface="Lato"/>
              <a:sym typeface="Lato"/>
            </a:endParaRPr>
          </a:p>
        </p:txBody>
      </p:sp>
      <p:sp>
        <p:nvSpPr>
          <p:cNvPr id="260" name="Google Shape;260;p13"/>
          <p:cNvSpPr/>
          <p:nvPr/>
        </p:nvSpPr>
        <p:spPr>
          <a:xfrm>
            <a:off x="9201427" y="4108271"/>
            <a:ext cx="2785894" cy="1670743"/>
          </a:xfrm>
          <a:prstGeom prst="roundRect">
            <a:avLst>
              <a:gd name="adj" fmla="val 5758"/>
            </a:avLst>
          </a:prstGeom>
          <a:noFill/>
          <a:ln w="12700" cap="flat" cmpd="sng">
            <a:solidFill>
              <a:srgbClr val="41414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61" name="Google Shape;261;p13"/>
          <p:cNvSpPr txBox="1"/>
          <p:nvPr/>
        </p:nvSpPr>
        <p:spPr>
          <a:xfrm>
            <a:off x="9201428" y="4394019"/>
            <a:ext cx="2785894" cy="1015663"/>
          </a:xfrm>
          <a:prstGeom prst="rect">
            <a:avLst/>
          </a:prstGeom>
          <a:noFill/>
          <a:ln>
            <a:noFill/>
          </a:ln>
        </p:spPr>
        <p:txBody>
          <a:bodyPr spcFirstLastPara="1" wrap="square" lIns="91425" tIns="45700" rIns="91425" bIns="45700" anchor="t" anchorCtr="0">
            <a:spAutoFit/>
          </a:bodyPr>
          <a:lstStyle/>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geolocation_zip_code_prefix</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geolocation_lat</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geolocation_lng</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geolocation_city</a:t>
            </a:r>
            <a:endParaRPr/>
          </a:p>
          <a:p>
            <a:pPr marL="108000" marR="0" lvl="0" indent="-108000" algn="l" rtl="0">
              <a:spcBef>
                <a:spcPts val="0"/>
              </a:spcBef>
              <a:spcAft>
                <a:spcPts val="0"/>
              </a:spcAft>
              <a:buClr>
                <a:srgbClr val="939598"/>
              </a:buClr>
              <a:buSzPts val="1200"/>
              <a:buFont typeface="Arial"/>
              <a:buChar char="•"/>
            </a:pPr>
            <a:r>
              <a:rPr lang="en-US" sz="1200">
                <a:solidFill>
                  <a:srgbClr val="939598"/>
                </a:solidFill>
                <a:latin typeface="Lato"/>
                <a:ea typeface="Lato"/>
                <a:cs typeface="Lato"/>
                <a:sym typeface="Lato"/>
              </a:rPr>
              <a:t>geolocation_state</a:t>
            </a:r>
            <a:endParaRPr/>
          </a:p>
        </p:txBody>
      </p:sp>
      <p:sp>
        <p:nvSpPr>
          <p:cNvPr id="262" name="Google Shape;262;p13"/>
          <p:cNvSpPr txBox="1"/>
          <p:nvPr/>
        </p:nvSpPr>
        <p:spPr>
          <a:xfrm>
            <a:off x="3203594" y="5779014"/>
            <a:ext cx="2785893" cy="840999"/>
          </a:xfrm>
          <a:prstGeom prst="rect">
            <a:avLst/>
          </a:prstGeom>
          <a:noFill/>
          <a:ln>
            <a:noFill/>
          </a:ln>
        </p:spPr>
        <p:txBody>
          <a:bodyPr spcFirstLastPara="1" wrap="square" lIns="91425" tIns="45700" rIns="91425" bIns="45700" anchor="t" anchorCtr="0">
            <a:spAutoFit/>
          </a:bodyPr>
          <a:lstStyle/>
          <a:p>
            <a:pPr marL="108000" marR="0" lvl="0" indent="-108000" algn="l"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order_id can contain 3 diff. review_id, 3 diff. review_comment_message</a:t>
            </a:r>
            <a:endParaRPr/>
          </a:p>
          <a:p>
            <a:pPr marL="108000" marR="0" lvl="0" indent="-108000" algn="l"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review_id can contain 3 diff. order_id, but same review_comment_message</a:t>
            </a:r>
            <a:endParaRPr/>
          </a:p>
        </p:txBody>
      </p:sp>
      <p:sp>
        <p:nvSpPr>
          <p:cNvPr id="263" name="Google Shape;263;p13"/>
          <p:cNvSpPr txBox="1"/>
          <p:nvPr/>
        </p:nvSpPr>
        <p:spPr>
          <a:xfrm>
            <a:off x="224757" y="5779014"/>
            <a:ext cx="2785893" cy="1033360"/>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order_id is not unique, 1 order_id can contain multiple row of data containing payment sequence to fully paid 1 order_id</a:t>
            </a:r>
            <a:endParaRPr/>
          </a:p>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1 order_id can be paid with 2 payment_type (inst. Credit card &amp; debit)</a:t>
            </a:r>
            <a:endParaRPr/>
          </a:p>
        </p:txBody>
      </p:sp>
      <p:sp>
        <p:nvSpPr>
          <p:cNvPr id="264" name="Google Shape;264;p13"/>
          <p:cNvSpPr txBox="1"/>
          <p:nvPr/>
        </p:nvSpPr>
        <p:spPr>
          <a:xfrm>
            <a:off x="3203594" y="3149839"/>
            <a:ext cx="2785893" cy="840999"/>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order_id is not unique, 1 order_id can contain multiple product_id</a:t>
            </a:r>
            <a:endParaRPr/>
          </a:p>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Total (price + freight_value) equals to total payment_value on df_payments</a:t>
            </a:r>
            <a:endParaRPr/>
          </a:p>
        </p:txBody>
      </p:sp>
      <p:sp>
        <p:nvSpPr>
          <p:cNvPr id="265" name="Google Shape;265;p13"/>
          <p:cNvSpPr txBox="1"/>
          <p:nvPr/>
        </p:nvSpPr>
        <p:spPr>
          <a:xfrm>
            <a:off x="6202512" y="3149839"/>
            <a:ext cx="2785893" cy="456279"/>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a:solidFill>
                  <a:srgbClr val="939598"/>
                </a:solidFill>
                <a:latin typeface="Lato"/>
                <a:ea typeface="Lato"/>
                <a:cs typeface="Lato"/>
                <a:sym typeface="Lato"/>
              </a:rPr>
              <a:t>Only got category_name, not product_name, get product_id instead.</a:t>
            </a:r>
            <a:endParaRPr/>
          </a:p>
        </p:txBody>
      </p:sp>
      <p:sp>
        <p:nvSpPr>
          <p:cNvPr id="266" name="Google Shape;266;p1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DATA UNDERSTANDING</a:t>
            </a:r>
            <a:endParaRPr/>
          </a:p>
        </p:txBody>
      </p:sp>
      <p:sp>
        <p:nvSpPr>
          <p:cNvPr id="267" name="Google Shape;267;p1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BRAZILIAN E-COMMERCE PUBLIC DATASET BY OLIST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pic>
        <p:nvPicPr>
          <p:cNvPr id="272" name="Google Shape;272;p14"/>
          <p:cNvPicPr preferRelativeResize="0"/>
          <p:nvPr/>
        </p:nvPicPr>
        <p:blipFill rotWithShape="1">
          <a:blip r:embed="rId3">
            <a:alphaModFix/>
          </a:blip>
          <a:srcRect/>
          <a:stretch/>
        </p:blipFill>
        <p:spPr>
          <a:xfrm>
            <a:off x="0" y="3235546"/>
            <a:ext cx="12192000" cy="2242282"/>
          </a:xfrm>
          <a:prstGeom prst="rect">
            <a:avLst/>
          </a:prstGeom>
          <a:noFill/>
          <a:ln>
            <a:noFill/>
          </a:ln>
        </p:spPr>
      </p:pic>
      <p:sp>
        <p:nvSpPr>
          <p:cNvPr id="273" name="Google Shape;273;p14"/>
          <p:cNvSpPr txBox="1"/>
          <p:nvPr/>
        </p:nvSpPr>
        <p:spPr>
          <a:xfrm>
            <a:off x="0" y="2994172"/>
            <a:ext cx="11620500" cy="3128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b="1">
                <a:solidFill>
                  <a:schemeClr val="dk1"/>
                </a:solidFill>
                <a:latin typeface="Lato"/>
                <a:ea typeface="Lato"/>
                <a:cs typeface="Lato"/>
                <a:sym typeface="Lato"/>
              </a:rPr>
              <a:t>df_reviews</a:t>
            </a:r>
            <a:endParaRPr/>
          </a:p>
        </p:txBody>
      </p:sp>
      <p:sp>
        <p:nvSpPr>
          <p:cNvPr id="274" name="Google Shape;274;p14"/>
          <p:cNvSpPr txBox="1"/>
          <p:nvPr/>
        </p:nvSpPr>
        <p:spPr>
          <a:xfrm>
            <a:off x="0" y="784988"/>
            <a:ext cx="11620500" cy="312843"/>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100" b="1">
                <a:solidFill>
                  <a:schemeClr val="dk1"/>
                </a:solidFill>
                <a:latin typeface="Lato"/>
                <a:ea typeface="Lato"/>
                <a:cs typeface="Lato"/>
                <a:sym typeface="Lato"/>
              </a:rPr>
              <a:t>df_payments</a:t>
            </a:r>
            <a:endParaRPr sz="1100" b="1">
              <a:solidFill>
                <a:schemeClr val="dk1"/>
              </a:solidFill>
              <a:latin typeface="Lato"/>
              <a:ea typeface="Lato"/>
              <a:cs typeface="Lato"/>
              <a:sym typeface="Lato"/>
            </a:endParaRPr>
          </a:p>
        </p:txBody>
      </p:sp>
      <p:pic>
        <p:nvPicPr>
          <p:cNvPr id="275" name="Google Shape;275;p14"/>
          <p:cNvPicPr preferRelativeResize="0"/>
          <p:nvPr/>
        </p:nvPicPr>
        <p:blipFill rotWithShape="1">
          <a:blip r:embed="rId4">
            <a:alphaModFix/>
          </a:blip>
          <a:srcRect/>
          <a:stretch/>
        </p:blipFill>
        <p:spPr>
          <a:xfrm>
            <a:off x="0" y="1123344"/>
            <a:ext cx="4455459" cy="856261"/>
          </a:xfrm>
          <a:prstGeom prst="rect">
            <a:avLst/>
          </a:prstGeom>
          <a:noFill/>
          <a:ln>
            <a:noFill/>
          </a:ln>
        </p:spPr>
      </p:pic>
      <p:sp>
        <p:nvSpPr>
          <p:cNvPr id="276" name="Google Shape;276;p14"/>
          <p:cNvSpPr txBox="1"/>
          <p:nvPr/>
        </p:nvSpPr>
        <p:spPr>
          <a:xfrm>
            <a:off x="-71717" y="1919319"/>
            <a:ext cx="4186517" cy="263918"/>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order_id can be paid with 2 payment_type (inst. Credit card &amp; debit)</a:t>
            </a:r>
            <a:endParaRPr/>
          </a:p>
        </p:txBody>
      </p:sp>
      <p:sp>
        <p:nvSpPr>
          <p:cNvPr id="277" name="Google Shape;277;p14"/>
          <p:cNvSpPr txBox="1"/>
          <p:nvPr/>
        </p:nvSpPr>
        <p:spPr>
          <a:xfrm>
            <a:off x="-71717" y="5385721"/>
            <a:ext cx="7870806" cy="456279"/>
          </a:xfrm>
          <a:prstGeom prst="rect">
            <a:avLst/>
          </a:prstGeom>
          <a:noFill/>
          <a:ln>
            <a:noFill/>
          </a:ln>
        </p:spPr>
        <p:txBody>
          <a:bodyPr spcFirstLastPara="1" wrap="square" lIns="91425" tIns="45700" rIns="91425" bIns="45700" anchor="t" anchorCtr="0">
            <a:spAutoFit/>
          </a:bodyPr>
          <a:lstStyle/>
          <a:p>
            <a:pPr marL="108000" marR="0" lvl="0" indent="-108000" algn="l"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order_id can contain 3 diff. review_id, 3 diff. review_comment_message</a:t>
            </a:r>
            <a:endParaRPr/>
          </a:p>
          <a:p>
            <a:pPr marL="108000" marR="0" lvl="0" indent="-108000" algn="l"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1 review_id can contain 3 diff. order_id, but same review_comment_message</a:t>
            </a:r>
            <a:endParaRPr/>
          </a:p>
        </p:txBody>
      </p:sp>
      <p:pic>
        <p:nvPicPr>
          <p:cNvPr id="278" name="Google Shape;278;p14"/>
          <p:cNvPicPr preferRelativeResize="0"/>
          <p:nvPr/>
        </p:nvPicPr>
        <p:blipFill rotWithShape="1">
          <a:blip r:embed="rId5">
            <a:alphaModFix/>
          </a:blip>
          <a:srcRect/>
          <a:stretch/>
        </p:blipFill>
        <p:spPr>
          <a:xfrm>
            <a:off x="4527176" y="1123344"/>
            <a:ext cx="7464799" cy="1327677"/>
          </a:xfrm>
          <a:prstGeom prst="rect">
            <a:avLst/>
          </a:prstGeom>
          <a:noFill/>
          <a:ln>
            <a:noFill/>
          </a:ln>
        </p:spPr>
      </p:pic>
      <p:sp>
        <p:nvSpPr>
          <p:cNvPr id="279" name="Google Shape;279;p14"/>
          <p:cNvSpPr txBox="1"/>
          <p:nvPr/>
        </p:nvSpPr>
        <p:spPr>
          <a:xfrm>
            <a:off x="4527176" y="2395511"/>
            <a:ext cx="6302749" cy="263918"/>
          </a:xfrm>
          <a:prstGeom prst="rect">
            <a:avLst/>
          </a:prstGeom>
          <a:noFill/>
          <a:ln>
            <a:noFill/>
          </a:ln>
        </p:spPr>
        <p:txBody>
          <a:bodyPr spcFirstLastPara="1" wrap="square" lIns="91425" tIns="45700" rIns="91425" bIns="45700" anchor="t" anchorCtr="0">
            <a:spAutoFit/>
          </a:bodyPr>
          <a:lstStyle/>
          <a:p>
            <a:pPr marL="108000" marR="0" lvl="0" indent="-108000" algn="just" rtl="0">
              <a:lnSpc>
                <a:spcPct val="150000"/>
              </a:lnSpc>
              <a:spcBef>
                <a:spcPts val="0"/>
              </a:spcBef>
              <a:spcAft>
                <a:spcPts val="0"/>
              </a:spcAft>
              <a:buClr>
                <a:srgbClr val="939598"/>
              </a:buClr>
              <a:buSzPts val="1000"/>
              <a:buFont typeface="Arial"/>
              <a:buChar char="•"/>
            </a:pPr>
            <a:r>
              <a:rPr lang="en-US" sz="1000" b="1">
                <a:solidFill>
                  <a:srgbClr val="939598"/>
                </a:solidFill>
                <a:latin typeface="Lato"/>
                <a:ea typeface="Lato"/>
                <a:cs typeface="Lato"/>
                <a:sym typeface="Lato"/>
              </a:rPr>
              <a:t>Total (price + freight_value) in df_order_item equals to total payment_value in df_payments or vice versa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15"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286" name="Google Shape;286;p15"/>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287" name="Google Shape;287;p15"/>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FINDINGS &amp; SOLUTION</a:t>
            </a:r>
            <a:endParaRPr sz="4500" b="0" i="0" u="none" strike="noStrike" cap="none">
              <a:solidFill>
                <a:srgbClr val="414142"/>
              </a:solidFill>
              <a:latin typeface="Lato"/>
              <a:ea typeface="Lato"/>
              <a:cs typeface="Lato"/>
              <a:sym typeface="Lato"/>
            </a:endParaRPr>
          </a:p>
        </p:txBody>
      </p:sp>
      <p:sp>
        <p:nvSpPr>
          <p:cNvPr id="288" name="Google Shape;288;p15"/>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289" name="Google Shape;289;p15"/>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290" name="Google Shape;290;p15"/>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291" name="Google Shape;291;p15"/>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16"/>
          <p:cNvPicPr preferRelativeResize="0"/>
          <p:nvPr/>
        </p:nvPicPr>
        <p:blipFill rotWithShape="1">
          <a:blip r:embed="rId3">
            <a:alphaModFix/>
          </a:blip>
          <a:srcRect/>
          <a:stretch/>
        </p:blipFill>
        <p:spPr>
          <a:xfrm>
            <a:off x="452840" y="941259"/>
            <a:ext cx="6797901" cy="5548442"/>
          </a:xfrm>
          <a:prstGeom prst="rect">
            <a:avLst/>
          </a:prstGeom>
          <a:noFill/>
          <a:ln>
            <a:noFill/>
          </a:ln>
        </p:spPr>
      </p:pic>
      <p:sp>
        <p:nvSpPr>
          <p:cNvPr id="298" name="Google Shape;298;p1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299" name="Google Shape;299;p16"/>
          <p:cNvSpPr txBox="1"/>
          <p:nvPr/>
        </p:nvSpPr>
        <p:spPr>
          <a:xfrm>
            <a:off x="7491383" y="2204250"/>
            <a:ext cx="4354253" cy="260789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a:t>
            </a:r>
            <a:r>
              <a:rPr lang="en-US" sz="1600" dirty="0">
                <a:solidFill>
                  <a:srgbClr val="4E79A7"/>
                </a:solidFill>
                <a:latin typeface="Lato"/>
                <a:ea typeface="Lato"/>
                <a:cs typeface="Lato"/>
                <a:sym typeface="Lato"/>
              </a:rPr>
              <a:t>southern </a:t>
            </a:r>
            <a:r>
              <a:rPr lang="en-US" sz="1600" dirty="0">
                <a:solidFill>
                  <a:srgbClr val="939598"/>
                </a:solidFill>
                <a:latin typeface="Lato"/>
                <a:ea typeface="Lato"/>
                <a:cs typeface="Lato"/>
                <a:sym typeface="Lato"/>
              </a:rPr>
              <a:t>part of Brazil has </a:t>
            </a:r>
            <a:r>
              <a:rPr lang="en-US" sz="1600" dirty="0">
                <a:solidFill>
                  <a:srgbClr val="4E79A7"/>
                </a:solidFill>
                <a:latin typeface="Lato"/>
                <a:ea typeface="Lato"/>
                <a:cs typeface="Lato"/>
                <a:sym typeface="Lato"/>
              </a:rPr>
              <a:t>more order density</a:t>
            </a:r>
            <a:r>
              <a:rPr lang="en-US" sz="1600" dirty="0">
                <a:solidFill>
                  <a:srgbClr val="939598"/>
                </a:solidFill>
                <a:latin typeface="Lato"/>
                <a:ea typeface="Lato"/>
                <a:cs typeface="Lato"/>
                <a:sym typeface="Lato"/>
              </a:rPr>
              <a:t> then all the other parts</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With the most being </a:t>
            </a:r>
            <a:r>
              <a:rPr lang="en-US" sz="1600" dirty="0">
                <a:solidFill>
                  <a:srgbClr val="4E79A7"/>
                </a:solidFill>
                <a:latin typeface="Lato"/>
                <a:ea typeface="Lato"/>
                <a:cs typeface="Lato"/>
                <a:sym typeface="Lato"/>
              </a:rPr>
              <a:t>San Paulo </a:t>
            </a:r>
            <a:r>
              <a:rPr lang="en-US" sz="1600" dirty="0">
                <a:solidFill>
                  <a:srgbClr val="939598"/>
                </a:solidFill>
                <a:latin typeface="Lato"/>
                <a:ea typeface="Lato"/>
                <a:cs typeface="Lato"/>
                <a:sym typeface="Lato"/>
              </a:rPr>
              <a:t>(SP,  40.48 %),  </a:t>
            </a:r>
            <a:r>
              <a:rPr lang="en-US" sz="1600" dirty="0">
                <a:solidFill>
                  <a:srgbClr val="4E79A7"/>
                </a:solidFill>
                <a:latin typeface="Lato"/>
                <a:ea typeface="Lato"/>
                <a:cs typeface="Lato"/>
                <a:sym typeface="Lato"/>
              </a:rPr>
              <a:t>Rio de Janeiro </a:t>
            </a:r>
            <a:r>
              <a:rPr lang="en-US" sz="1600" dirty="0">
                <a:solidFill>
                  <a:srgbClr val="939598"/>
                </a:solidFill>
                <a:latin typeface="Lato"/>
                <a:ea typeface="Lato"/>
                <a:cs typeface="Lato"/>
                <a:sym typeface="Lato"/>
              </a:rPr>
              <a:t>(RJ, 13.97%), and </a:t>
            </a:r>
            <a:r>
              <a:rPr lang="en-US" sz="1600" dirty="0">
                <a:solidFill>
                  <a:srgbClr val="4E79A7"/>
                </a:solidFill>
                <a:latin typeface="Lato"/>
                <a:ea typeface="Lato"/>
                <a:cs typeface="Lato"/>
                <a:sym typeface="Lato"/>
              </a:rPr>
              <a:t>Minas Gerais </a:t>
            </a:r>
            <a:r>
              <a:rPr lang="en-US" sz="1600" dirty="0">
                <a:solidFill>
                  <a:srgbClr val="939598"/>
                </a:solidFill>
                <a:latin typeface="Lato"/>
                <a:ea typeface="Lato"/>
                <a:cs typeface="Lato"/>
                <a:sym typeface="Lato"/>
              </a:rPr>
              <a:t>(MG, 11.56%), etc.</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a:t>
            </a:r>
            <a:r>
              <a:rPr lang="en-US" sz="1600" dirty="0">
                <a:solidFill>
                  <a:srgbClr val="4E79A7"/>
                </a:solidFill>
                <a:latin typeface="Lato"/>
                <a:ea typeface="Lato"/>
                <a:cs typeface="Lato"/>
                <a:sym typeface="Lato"/>
              </a:rPr>
              <a:t>northern</a:t>
            </a:r>
            <a:r>
              <a:rPr lang="en-US" sz="1600" dirty="0">
                <a:solidFill>
                  <a:srgbClr val="939598"/>
                </a:solidFill>
                <a:latin typeface="Lato"/>
                <a:ea typeface="Lato"/>
                <a:cs typeface="Lato"/>
                <a:sym typeface="Lato"/>
              </a:rPr>
              <a:t> part of Brazil only constitutes for about </a:t>
            </a:r>
            <a:r>
              <a:rPr lang="en-US" sz="1600" dirty="0">
                <a:solidFill>
                  <a:srgbClr val="4E79A7"/>
                </a:solidFill>
                <a:latin typeface="Lato"/>
                <a:ea typeface="Lato"/>
                <a:cs typeface="Lato"/>
                <a:sym typeface="Lato"/>
              </a:rPr>
              <a:t>7.71%</a:t>
            </a:r>
            <a:r>
              <a:rPr lang="en-US" sz="1600" dirty="0">
                <a:solidFill>
                  <a:srgbClr val="939598"/>
                </a:solidFill>
                <a:latin typeface="Lato"/>
                <a:ea typeface="Lato"/>
                <a:cs typeface="Lato"/>
                <a:sym typeface="Lato"/>
              </a:rPr>
              <a:t>, which is relatively low</a:t>
            </a:r>
            <a:endParaRPr sz="1800" dirty="0">
              <a:solidFill>
                <a:srgbClr val="4E79A7"/>
              </a:solidFill>
              <a:latin typeface="Lato"/>
              <a:ea typeface="Lato"/>
              <a:cs typeface="Lato"/>
              <a:sym typeface="Lato"/>
            </a:endParaRPr>
          </a:p>
        </p:txBody>
      </p:sp>
      <p:sp>
        <p:nvSpPr>
          <p:cNvPr id="300" name="Google Shape;300;p1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ORDER DENSITY</a:t>
            </a:r>
            <a:endParaRPr sz="1600" b="1">
              <a:solidFill>
                <a:srgbClr val="41414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307" name="Google Shape;307;p17"/>
          <p:cNvPicPr preferRelativeResize="0"/>
          <p:nvPr/>
        </p:nvPicPr>
        <p:blipFill rotWithShape="1">
          <a:blip r:embed="rId3">
            <a:alphaModFix/>
          </a:blip>
          <a:srcRect/>
          <a:stretch/>
        </p:blipFill>
        <p:spPr>
          <a:xfrm>
            <a:off x="-13808" y="803607"/>
            <a:ext cx="12193092" cy="4025568"/>
          </a:xfrm>
          <a:prstGeom prst="rect">
            <a:avLst/>
          </a:prstGeom>
          <a:noFill/>
          <a:ln>
            <a:noFill/>
          </a:ln>
        </p:spPr>
      </p:pic>
      <p:sp>
        <p:nvSpPr>
          <p:cNvPr id="308" name="Google Shape;308;p17"/>
          <p:cNvSpPr txBox="1"/>
          <p:nvPr/>
        </p:nvSpPr>
        <p:spPr>
          <a:xfrm>
            <a:off x="275671" y="5031317"/>
            <a:ext cx="11614134" cy="16460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4E79A7"/>
              </a:buClr>
              <a:buSzPts val="1600"/>
              <a:buFont typeface="Arial"/>
              <a:buChar char="•"/>
            </a:pPr>
            <a:r>
              <a:rPr lang="en-US" sz="1600">
                <a:solidFill>
                  <a:srgbClr val="4E79A7"/>
                </a:solidFill>
                <a:latin typeface="Lato"/>
                <a:ea typeface="Lato"/>
                <a:cs typeface="Lato"/>
                <a:sym typeface="Lato"/>
              </a:rPr>
              <a:t>Almost all customer states </a:t>
            </a:r>
            <a:r>
              <a:rPr lang="en-US" sz="1600">
                <a:solidFill>
                  <a:srgbClr val="939598"/>
                </a:solidFill>
                <a:latin typeface="Lato"/>
                <a:ea typeface="Lato"/>
                <a:cs typeface="Lato"/>
                <a:sym typeface="Lato"/>
              </a:rPr>
              <a:t>have a good proportion of </a:t>
            </a:r>
            <a:r>
              <a:rPr lang="en-US" sz="1600">
                <a:solidFill>
                  <a:srgbClr val="4E79A7"/>
                </a:solidFill>
                <a:latin typeface="Lato"/>
                <a:ea typeface="Lato"/>
                <a:cs typeface="Lato"/>
                <a:sym typeface="Lato"/>
              </a:rPr>
              <a:t>positive sentiments (&gt; 60%) </a:t>
            </a:r>
            <a:r>
              <a:rPr lang="en-US" sz="1600">
                <a:solidFill>
                  <a:srgbClr val="939598"/>
                </a:solidFill>
                <a:latin typeface="Lato"/>
                <a:ea typeface="Lato"/>
                <a:cs typeface="Lato"/>
                <a:sym typeface="Lato"/>
              </a:rPr>
              <a:t>except for AL, MA, RJ, and RR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The customer states with the </a:t>
            </a:r>
            <a:r>
              <a:rPr lang="en-US" sz="1600">
                <a:solidFill>
                  <a:srgbClr val="4E79A7"/>
                </a:solidFill>
                <a:latin typeface="Lato"/>
                <a:ea typeface="Lato"/>
                <a:cs typeface="Lato"/>
                <a:sym typeface="Lato"/>
              </a:rPr>
              <a:t>highest </a:t>
            </a:r>
            <a:r>
              <a:rPr lang="en-US" sz="1600">
                <a:solidFill>
                  <a:srgbClr val="939598"/>
                </a:solidFill>
                <a:latin typeface="Lato"/>
                <a:ea typeface="Lato"/>
                <a:cs typeface="Lato"/>
                <a:sym typeface="Lato"/>
              </a:rPr>
              <a:t>proportion</a:t>
            </a:r>
            <a:r>
              <a:rPr lang="en-US" sz="1600">
                <a:solidFill>
                  <a:srgbClr val="4E79A7"/>
                </a:solidFill>
                <a:latin typeface="Lato"/>
                <a:ea typeface="Lato"/>
                <a:cs typeface="Lato"/>
                <a:sym typeface="Lato"/>
              </a:rPr>
              <a:t> </a:t>
            </a:r>
            <a:r>
              <a:rPr lang="en-US" sz="1600">
                <a:solidFill>
                  <a:srgbClr val="939598"/>
                </a:solidFill>
                <a:latin typeface="Lato"/>
                <a:ea typeface="Lato"/>
                <a:cs typeface="Lato"/>
                <a:sym typeface="Lato"/>
              </a:rPr>
              <a:t>of </a:t>
            </a:r>
            <a:r>
              <a:rPr lang="en-US" sz="1600">
                <a:solidFill>
                  <a:srgbClr val="4E79A7"/>
                </a:solidFill>
                <a:latin typeface="Lato"/>
                <a:ea typeface="Lato"/>
                <a:cs typeface="Lato"/>
                <a:sym typeface="Lato"/>
              </a:rPr>
              <a:t>positive sentiments </a:t>
            </a:r>
            <a:r>
              <a:rPr lang="en-US" sz="1600">
                <a:solidFill>
                  <a:srgbClr val="939598"/>
                </a:solidFill>
                <a:latin typeface="Lato"/>
                <a:ea typeface="Lato"/>
                <a:cs typeface="Lato"/>
                <a:sym typeface="Lato"/>
              </a:rPr>
              <a:t>are </a:t>
            </a:r>
            <a:r>
              <a:rPr lang="en-US" sz="1600">
                <a:solidFill>
                  <a:srgbClr val="4E79A7"/>
                </a:solidFill>
                <a:latin typeface="Lato"/>
                <a:ea typeface="Lato"/>
                <a:cs typeface="Lato"/>
                <a:sym typeface="Lato"/>
              </a:rPr>
              <a:t>AP</a:t>
            </a:r>
            <a:r>
              <a:rPr lang="en-US" sz="1600">
                <a:solidFill>
                  <a:srgbClr val="939598"/>
                </a:solidFill>
                <a:latin typeface="Lato"/>
                <a:ea typeface="Lato"/>
                <a:cs typeface="Lato"/>
                <a:sym typeface="Lato"/>
              </a:rPr>
              <a:t>, </a:t>
            </a:r>
            <a:r>
              <a:rPr lang="en-US" sz="1600">
                <a:solidFill>
                  <a:srgbClr val="4E79A7"/>
                </a:solidFill>
                <a:latin typeface="Lato"/>
                <a:ea typeface="Lato"/>
                <a:cs typeface="Lato"/>
                <a:sym typeface="Lato"/>
              </a:rPr>
              <a:t>TO</a:t>
            </a:r>
            <a:r>
              <a:rPr lang="en-US" sz="1600">
                <a:solidFill>
                  <a:srgbClr val="939598"/>
                </a:solidFill>
                <a:latin typeface="Lato"/>
                <a:ea typeface="Lato"/>
                <a:cs typeface="Lato"/>
                <a:sym typeface="Lato"/>
              </a:rPr>
              <a:t>, and </a:t>
            </a:r>
            <a:r>
              <a:rPr lang="en-US" sz="1600">
                <a:solidFill>
                  <a:srgbClr val="4E79A7"/>
                </a:solidFill>
                <a:latin typeface="Lato"/>
                <a:ea typeface="Lato"/>
                <a:cs typeface="Lato"/>
                <a:sym typeface="Lato"/>
              </a:rPr>
              <a:t>PR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Olist has done a remarkable performing their business such that the </a:t>
            </a:r>
            <a:r>
              <a:rPr lang="en-US" sz="1600">
                <a:solidFill>
                  <a:srgbClr val="4E79A7"/>
                </a:solidFill>
                <a:latin typeface="Lato"/>
                <a:ea typeface="Lato"/>
                <a:cs typeface="Lato"/>
                <a:sym typeface="Lato"/>
              </a:rPr>
              <a:t>majority of customer state are classified </a:t>
            </a:r>
            <a:r>
              <a:rPr lang="en-US" sz="1600">
                <a:solidFill>
                  <a:srgbClr val="939598"/>
                </a:solidFill>
                <a:latin typeface="Lato"/>
                <a:ea typeface="Lato"/>
                <a:cs typeface="Lato"/>
                <a:sym typeface="Lato"/>
              </a:rPr>
              <a:t>to have positive sentiment class</a:t>
            </a:r>
            <a:endParaRPr sz="1800">
              <a:solidFill>
                <a:srgbClr val="4E79A7"/>
              </a:solidFill>
              <a:latin typeface="Lato"/>
              <a:ea typeface="Lato"/>
              <a:cs typeface="Lato"/>
              <a:sym typeface="Lato"/>
            </a:endParaRPr>
          </a:p>
        </p:txBody>
      </p:sp>
      <p:cxnSp>
        <p:nvCxnSpPr>
          <p:cNvPr id="309" name="Google Shape;309;p17"/>
          <p:cNvCxnSpPr/>
          <p:nvPr/>
        </p:nvCxnSpPr>
        <p:spPr>
          <a:xfrm>
            <a:off x="457200" y="2308860"/>
            <a:ext cx="11292840" cy="0"/>
          </a:xfrm>
          <a:prstGeom prst="straightConnector1">
            <a:avLst/>
          </a:prstGeom>
          <a:noFill/>
          <a:ln w="19050" cap="flat" cmpd="sng">
            <a:solidFill>
              <a:srgbClr val="7F7F7F"/>
            </a:solidFill>
            <a:prstDash val="dash"/>
            <a:miter lim="800000"/>
            <a:headEnd type="none" w="sm" len="sm"/>
            <a:tailEnd type="none" w="sm" len="sm"/>
          </a:ln>
        </p:spPr>
      </p:cxnSp>
      <p:sp>
        <p:nvSpPr>
          <p:cNvPr id="310" name="Google Shape;310;p17"/>
          <p:cNvSpPr/>
          <p:nvPr/>
        </p:nvSpPr>
        <p:spPr>
          <a:xfrm>
            <a:off x="80772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7"/>
          <p:cNvSpPr/>
          <p:nvPr/>
        </p:nvSpPr>
        <p:spPr>
          <a:xfrm>
            <a:off x="416814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17"/>
          <p:cNvSpPr/>
          <p:nvPr/>
        </p:nvSpPr>
        <p:spPr>
          <a:xfrm>
            <a:off x="7933682"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3" name="Google Shape;313;p17"/>
          <p:cNvSpPr/>
          <p:nvPr/>
        </p:nvSpPr>
        <p:spPr>
          <a:xfrm>
            <a:off x="9174480" y="1828800"/>
            <a:ext cx="480060" cy="300037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4" name="Google Shape;314;p17"/>
          <p:cNvSpPr/>
          <p:nvPr/>
        </p:nvSpPr>
        <p:spPr>
          <a:xfrm>
            <a:off x="1629248" y="900974"/>
            <a:ext cx="480060" cy="3942796"/>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5" name="Google Shape;315;p17"/>
          <p:cNvSpPr/>
          <p:nvPr/>
        </p:nvSpPr>
        <p:spPr>
          <a:xfrm>
            <a:off x="11276168" y="929544"/>
            <a:ext cx="480060" cy="3914226"/>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17"/>
          <p:cNvSpPr/>
          <p:nvPr/>
        </p:nvSpPr>
        <p:spPr>
          <a:xfrm>
            <a:off x="7552852" y="1143000"/>
            <a:ext cx="387564" cy="3686170"/>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7" name="Google Shape;317;p17"/>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OVERALL SENTIMENT</a:t>
            </a:r>
            <a:endParaRPr sz="1600" b="1">
              <a:solidFill>
                <a:srgbClr val="41414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grpSp>
        <p:nvGrpSpPr>
          <p:cNvPr id="324" name="Google Shape;324;p18"/>
          <p:cNvGrpSpPr/>
          <p:nvPr/>
        </p:nvGrpSpPr>
        <p:grpSpPr>
          <a:xfrm>
            <a:off x="1296663" y="591669"/>
            <a:ext cx="9598674" cy="4799337"/>
            <a:chOff x="927086" y="798509"/>
            <a:chExt cx="10521964" cy="5260982"/>
          </a:xfrm>
        </p:grpSpPr>
        <p:pic>
          <p:nvPicPr>
            <p:cNvPr id="325" name="Google Shape;325;p18"/>
            <p:cNvPicPr preferRelativeResize="0"/>
            <p:nvPr/>
          </p:nvPicPr>
          <p:blipFill rotWithShape="1">
            <a:blip r:embed="rId3">
              <a:alphaModFix/>
            </a:blip>
            <a:srcRect/>
            <a:stretch/>
          </p:blipFill>
          <p:spPr>
            <a:xfrm>
              <a:off x="927086" y="798509"/>
              <a:ext cx="10521964" cy="5260982"/>
            </a:xfrm>
            <a:prstGeom prst="rect">
              <a:avLst/>
            </a:prstGeom>
            <a:noFill/>
            <a:ln>
              <a:noFill/>
            </a:ln>
          </p:spPr>
        </p:pic>
        <p:sp>
          <p:nvSpPr>
            <p:cNvPr id="326" name="Google Shape;326;p18"/>
            <p:cNvSpPr txBox="1"/>
            <p:nvPr/>
          </p:nvSpPr>
          <p:spPr>
            <a:xfrm>
              <a:off x="6268256" y="2484398"/>
              <a:ext cx="912225" cy="337382"/>
            </a:xfrm>
            <a:prstGeom prst="rect">
              <a:avLst/>
            </a:prstGeom>
            <a:solidFill>
              <a:srgbClr val="90EE90"/>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Lato"/>
                  <a:ea typeface="Lato"/>
                  <a:cs typeface="Lato"/>
                  <a:sym typeface="Lato"/>
                </a:rPr>
                <a:t>41.30%</a:t>
              </a:r>
              <a:endParaRPr sz="1400" b="1">
                <a:solidFill>
                  <a:schemeClr val="dk1"/>
                </a:solidFill>
                <a:latin typeface="Lato"/>
                <a:ea typeface="Lato"/>
                <a:cs typeface="Lato"/>
                <a:sym typeface="Lato"/>
              </a:endParaRPr>
            </a:p>
          </p:txBody>
        </p:sp>
        <p:sp>
          <p:nvSpPr>
            <p:cNvPr id="327" name="Google Shape;327;p18"/>
            <p:cNvSpPr txBox="1"/>
            <p:nvPr/>
          </p:nvSpPr>
          <p:spPr>
            <a:xfrm>
              <a:off x="5260340" y="1940030"/>
              <a:ext cx="913109" cy="307777"/>
            </a:xfrm>
            <a:prstGeom prst="rect">
              <a:avLst/>
            </a:prstGeom>
            <a:solidFill>
              <a:srgbClr val="87CEEB"/>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chemeClr val="dk1"/>
                  </a:solidFill>
                  <a:latin typeface="Lato"/>
                  <a:ea typeface="Lato"/>
                  <a:cs typeface="Lato"/>
                  <a:sym typeface="Lato"/>
                </a:rPr>
                <a:t>58.70%</a:t>
              </a:r>
              <a:endParaRPr sz="1400" b="1">
                <a:solidFill>
                  <a:schemeClr val="dk1"/>
                </a:solidFill>
                <a:latin typeface="Lato"/>
                <a:ea typeface="Lato"/>
                <a:cs typeface="Lato"/>
                <a:sym typeface="Lato"/>
              </a:endParaRPr>
            </a:p>
          </p:txBody>
        </p:sp>
      </p:grpSp>
      <p:sp>
        <p:nvSpPr>
          <p:cNvPr id="328" name="Google Shape;328;p18"/>
          <p:cNvSpPr txBox="1"/>
          <p:nvPr/>
        </p:nvSpPr>
        <p:spPr>
          <a:xfrm>
            <a:off x="448391" y="5019682"/>
            <a:ext cx="10849529" cy="209373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Reviews are dominated with the score </a:t>
            </a:r>
            <a:r>
              <a:rPr lang="en-US" sz="1400" dirty="0">
                <a:solidFill>
                  <a:srgbClr val="4E79A7"/>
                </a:solidFill>
                <a:latin typeface="Lato"/>
                <a:ea typeface="Lato"/>
                <a:cs typeface="Lato"/>
                <a:sym typeface="Lato"/>
              </a:rPr>
              <a:t>5 (57.78%)</a:t>
            </a:r>
            <a:r>
              <a:rPr lang="en-US" sz="1400" dirty="0">
                <a:solidFill>
                  <a:srgbClr val="939598"/>
                </a:solidFill>
                <a:latin typeface="Lato"/>
                <a:ea typeface="Lato"/>
                <a:cs typeface="Lato"/>
                <a:sym typeface="Lato"/>
              </a:rPr>
              <a:t>, followed by </a:t>
            </a:r>
            <a:r>
              <a:rPr lang="en-US" sz="1400" dirty="0">
                <a:solidFill>
                  <a:srgbClr val="4E79A7"/>
                </a:solidFill>
                <a:latin typeface="Lato"/>
                <a:ea typeface="Lato"/>
                <a:cs typeface="Lato"/>
                <a:sym typeface="Lato"/>
              </a:rPr>
              <a:t>4 (18.29%)</a:t>
            </a:r>
            <a:r>
              <a:rPr lang="en-US" sz="1400" dirty="0">
                <a:solidFill>
                  <a:srgbClr val="939598"/>
                </a:solidFill>
                <a:latin typeface="Lato"/>
                <a:ea typeface="Lato"/>
                <a:cs typeface="Lato"/>
                <a:sym typeface="Lato"/>
              </a:rPr>
              <a:t>, and </a:t>
            </a:r>
            <a:r>
              <a:rPr lang="en-US" sz="1400" dirty="0">
                <a:solidFill>
                  <a:srgbClr val="4E79A7"/>
                </a:solidFill>
                <a:latin typeface="Lato"/>
                <a:ea typeface="Lato"/>
                <a:cs typeface="Lato"/>
                <a:sym typeface="Lato"/>
              </a:rPr>
              <a:t>1 (11.51%)</a:t>
            </a:r>
            <a:r>
              <a:rPr lang="en-US" sz="1400" dirty="0">
                <a:solidFill>
                  <a:srgbClr val="939598"/>
                </a:solidFill>
                <a:latin typeface="Lato"/>
                <a:ea typeface="Lato"/>
                <a:cs typeface="Lato"/>
                <a:sym typeface="Lato"/>
              </a:rPr>
              <a:t>, while </a:t>
            </a:r>
            <a:r>
              <a:rPr lang="en-US" sz="1400" dirty="0">
                <a:solidFill>
                  <a:srgbClr val="4E79A7"/>
                </a:solidFill>
                <a:latin typeface="Lato"/>
                <a:ea typeface="Lato"/>
                <a:cs typeface="Lato"/>
                <a:sym typeface="Lato"/>
              </a:rPr>
              <a:t>3 and 2 </a:t>
            </a:r>
            <a:r>
              <a:rPr lang="en-US" sz="1400" dirty="0">
                <a:solidFill>
                  <a:srgbClr val="939598"/>
                </a:solidFill>
                <a:latin typeface="Lato"/>
                <a:ea typeface="Lato"/>
                <a:cs typeface="Lato"/>
                <a:sym typeface="Lato"/>
              </a:rPr>
              <a:t>only constitutes for </a:t>
            </a:r>
            <a:r>
              <a:rPr lang="en-US" sz="1400" dirty="0">
                <a:solidFill>
                  <a:srgbClr val="4E79A7"/>
                </a:solidFill>
                <a:latin typeface="Lato"/>
                <a:ea typeface="Lato"/>
                <a:cs typeface="Lato"/>
                <a:sym typeface="Lato"/>
              </a:rPr>
              <a:t>&lt; 12% </a:t>
            </a:r>
            <a:endParaRPr sz="1400" dirty="0">
              <a:solidFill>
                <a:srgbClr val="939598"/>
              </a:solidFill>
              <a:latin typeface="Lato"/>
              <a:ea typeface="Lato"/>
              <a:cs typeface="Lato"/>
              <a:sym typeface="Lato"/>
            </a:endParaRPr>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 </a:t>
            </a:r>
            <a:r>
              <a:rPr lang="en-US" sz="1400" dirty="0">
                <a:solidFill>
                  <a:srgbClr val="4E79A7"/>
                </a:solidFill>
                <a:latin typeface="Lato"/>
                <a:ea typeface="Lato"/>
                <a:cs typeface="Lato"/>
                <a:sym typeface="Lato"/>
              </a:rPr>
              <a:t>58.70%</a:t>
            </a:r>
            <a:r>
              <a:rPr lang="en-US" sz="1400" dirty="0">
                <a:solidFill>
                  <a:srgbClr val="939598"/>
                </a:solidFill>
                <a:latin typeface="Lato"/>
                <a:ea typeface="Lato"/>
                <a:cs typeface="Lato"/>
                <a:sym typeface="Lato"/>
              </a:rPr>
              <a:t> orders </a:t>
            </a:r>
            <a:r>
              <a:rPr lang="en-US" sz="1400" dirty="0">
                <a:solidFill>
                  <a:srgbClr val="4E79A7"/>
                </a:solidFill>
                <a:latin typeface="Lato"/>
                <a:ea typeface="Lato"/>
                <a:cs typeface="Lato"/>
                <a:sym typeface="Lato"/>
              </a:rPr>
              <a:t>received comments </a:t>
            </a:r>
            <a:r>
              <a:rPr lang="en-US" sz="1400" dirty="0">
                <a:solidFill>
                  <a:srgbClr val="939598"/>
                </a:solidFill>
                <a:latin typeface="Lato"/>
                <a:ea typeface="Lato"/>
                <a:cs typeface="Lato"/>
                <a:sym typeface="Lato"/>
              </a:rPr>
              <a:t>while </a:t>
            </a:r>
            <a:r>
              <a:rPr lang="en-US" sz="1400" dirty="0">
                <a:solidFill>
                  <a:srgbClr val="4E79A7"/>
                </a:solidFill>
                <a:latin typeface="Lato"/>
                <a:ea typeface="Lato"/>
                <a:cs typeface="Lato"/>
                <a:sym typeface="Lato"/>
              </a:rPr>
              <a:t>the rest do not (41.30%)</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At a glance, it seems like </a:t>
            </a:r>
            <a:r>
              <a:rPr lang="en-US" sz="1400" dirty="0">
                <a:solidFill>
                  <a:srgbClr val="4E79A7"/>
                </a:solidFill>
                <a:latin typeface="Lato"/>
                <a:ea typeface="Lato"/>
                <a:cs typeface="Lato"/>
                <a:sym typeface="Lato"/>
              </a:rPr>
              <a:t>orders without comment</a:t>
            </a:r>
            <a:r>
              <a:rPr lang="en-US" sz="1400" dirty="0">
                <a:solidFill>
                  <a:srgbClr val="939598"/>
                </a:solidFill>
                <a:latin typeface="Lato"/>
                <a:ea typeface="Lato"/>
                <a:cs typeface="Lato"/>
                <a:sym typeface="Lato"/>
              </a:rPr>
              <a:t> have a </a:t>
            </a:r>
            <a:r>
              <a:rPr lang="en-US" sz="1400" dirty="0">
                <a:solidFill>
                  <a:srgbClr val="4E79A7"/>
                </a:solidFill>
                <a:latin typeface="Lato"/>
                <a:ea typeface="Lato"/>
                <a:cs typeface="Lato"/>
                <a:sym typeface="Lato"/>
              </a:rPr>
              <a:t>larger </a:t>
            </a:r>
            <a:r>
              <a:rPr lang="en-US" sz="1400" dirty="0">
                <a:solidFill>
                  <a:srgbClr val="939598"/>
                </a:solidFill>
                <a:latin typeface="Lato"/>
                <a:ea typeface="Lato"/>
                <a:cs typeface="Lato"/>
                <a:sym typeface="Lato"/>
              </a:rPr>
              <a:t>proportion of </a:t>
            </a:r>
            <a:r>
              <a:rPr lang="en-US" sz="1400" dirty="0">
                <a:solidFill>
                  <a:srgbClr val="4E79A7"/>
                </a:solidFill>
                <a:latin typeface="Lato"/>
                <a:ea typeface="Lato"/>
                <a:cs typeface="Lato"/>
                <a:sym typeface="Lato"/>
              </a:rPr>
              <a:t>high review scores (4, 5) </a:t>
            </a:r>
            <a:r>
              <a:rPr lang="en-US" sz="1400" dirty="0">
                <a:solidFill>
                  <a:srgbClr val="939598"/>
                </a:solidFill>
                <a:latin typeface="Lato"/>
                <a:ea typeface="Lato"/>
                <a:cs typeface="Lato"/>
                <a:sym typeface="Lato"/>
              </a:rPr>
              <a:t>and </a:t>
            </a:r>
            <a:r>
              <a:rPr lang="en-US" sz="1400" dirty="0">
                <a:solidFill>
                  <a:srgbClr val="4E79A7"/>
                </a:solidFill>
                <a:latin typeface="Lato"/>
                <a:ea typeface="Lato"/>
                <a:cs typeface="Lato"/>
                <a:sym typeface="Lato"/>
              </a:rPr>
              <a:t>smaller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scores (1, 2)</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The snapshot of most commented words revolves around the terms </a:t>
            </a:r>
            <a:r>
              <a:rPr lang="en-US" sz="1400" dirty="0">
                <a:solidFill>
                  <a:srgbClr val="4E79A7"/>
                </a:solidFill>
                <a:latin typeface="Lato"/>
                <a:ea typeface="Lato"/>
                <a:cs typeface="Lato"/>
                <a:sym typeface="Lato"/>
              </a:rPr>
              <a:t>product</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received</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delivery</a:t>
            </a:r>
            <a:r>
              <a:rPr lang="en-US" sz="1400" dirty="0">
                <a:solidFill>
                  <a:srgbClr val="939598"/>
                </a:solidFill>
                <a:latin typeface="Lato"/>
                <a:ea typeface="Lato"/>
                <a:cs typeface="Lato"/>
                <a:sym typeface="Lato"/>
              </a:rPr>
              <a:t>, </a:t>
            </a:r>
            <a:r>
              <a:rPr lang="en-US" sz="1400" dirty="0">
                <a:solidFill>
                  <a:srgbClr val="4E79A7"/>
                </a:solidFill>
                <a:latin typeface="Lato"/>
                <a:ea typeface="Lato"/>
                <a:cs typeface="Lato"/>
                <a:sym typeface="Lato"/>
              </a:rPr>
              <a:t>time</a:t>
            </a:r>
            <a:r>
              <a:rPr lang="en-US" sz="1400" dirty="0">
                <a:solidFill>
                  <a:srgbClr val="939598"/>
                </a:solidFill>
                <a:latin typeface="Lato"/>
                <a:ea typeface="Lato"/>
                <a:cs typeface="Lato"/>
                <a:sym typeface="Lato"/>
              </a:rPr>
              <a:t>, and </a:t>
            </a:r>
            <a:r>
              <a:rPr lang="en-US" sz="1400" dirty="0">
                <a:solidFill>
                  <a:srgbClr val="4E79A7"/>
                </a:solidFill>
                <a:latin typeface="Lato"/>
                <a:ea typeface="Lato"/>
                <a:cs typeface="Lato"/>
                <a:sym typeface="Lato"/>
              </a:rPr>
              <a:t>recommend</a:t>
            </a:r>
            <a:endParaRPr dirty="0"/>
          </a:p>
          <a:p>
            <a:pPr marL="285750" marR="0" lvl="0" indent="-196850" algn="l" rtl="0">
              <a:lnSpc>
                <a:spcPct val="178571"/>
              </a:lnSpc>
              <a:spcBef>
                <a:spcPts val="0"/>
              </a:spcBef>
              <a:spcAft>
                <a:spcPts val="0"/>
              </a:spcAft>
              <a:buClr>
                <a:schemeClr val="dk1"/>
              </a:buClr>
              <a:buSzPts val="1400"/>
              <a:buFont typeface="Arial"/>
              <a:buNone/>
            </a:pPr>
            <a:endParaRPr sz="1400" dirty="0">
              <a:solidFill>
                <a:srgbClr val="4E79A7"/>
              </a:solidFill>
              <a:latin typeface="Lato"/>
              <a:ea typeface="Lato"/>
              <a:cs typeface="Lato"/>
              <a:sym typeface="Lato"/>
            </a:endParaRPr>
          </a:p>
        </p:txBody>
      </p:sp>
      <p:sp>
        <p:nvSpPr>
          <p:cNvPr id="329" name="Google Shape;329;p18"/>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REVIEWS</a:t>
            </a:r>
            <a:endParaRPr sz="1600" b="1">
              <a:solidFill>
                <a:srgbClr val="414142"/>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19"/>
          <p:cNvPicPr preferRelativeResize="0"/>
          <p:nvPr/>
        </p:nvPicPr>
        <p:blipFill rotWithShape="1">
          <a:blip r:embed="rId3">
            <a:alphaModFix/>
          </a:blip>
          <a:srcRect b="5287"/>
          <a:stretch/>
        </p:blipFill>
        <p:spPr>
          <a:xfrm>
            <a:off x="272701" y="976009"/>
            <a:ext cx="7955298" cy="4427455"/>
          </a:xfrm>
          <a:prstGeom prst="rect">
            <a:avLst/>
          </a:prstGeom>
          <a:noFill/>
          <a:ln>
            <a:noFill/>
          </a:ln>
        </p:spPr>
      </p:pic>
      <p:sp>
        <p:nvSpPr>
          <p:cNvPr id="336" name="Google Shape;336;p1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37" name="Google Shape;337;p19"/>
          <p:cNvSpPr txBox="1"/>
          <p:nvPr/>
        </p:nvSpPr>
        <p:spPr>
          <a:xfrm>
            <a:off x="8555379" y="1163251"/>
            <a:ext cx="3209901" cy="45314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median review score of orders with comment ordered is </a:t>
            </a:r>
            <a:r>
              <a:rPr lang="en-US" sz="1600" dirty="0">
                <a:solidFill>
                  <a:srgbClr val="4E79A7"/>
                </a:solidFill>
                <a:latin typeface="Lato"/>
                <a:ea typeface="Lato"/>
                <a:cs typeface="Lato"/>
                <a:sym typeface="Lato"/>
              </a:rPr>
              <a:t>different</a:t>
            </a:r>
            <a:r>
              <a:rPr lang="en-US" sz="1600" dirty="0">
                <a:solidFill>
                  <a:srgbClr val="939598"/>
                </a:solidFill>
                <a:latin typeface="Lato"/>
                <a:ea typeface="Lato"/>
                <a:cs typeface="Lato"/>
                <a:sym typeface="Lato"/>
              </a:rPr>
              <a:t> than median review score of orders without comment</a:t>
            </a:r>
            <a:endParaRPr dirty="0"/>
          </a:p>
          <a:p>
            <a:pPr marL="285750" marR="0" lvl="0" indent="-285750" algn="l" rtl="0">
              <a:lnSpc>
                <a:spcPct val="156250"/>
              </a:lnSpc>
              <a:spcBef>
                <a:spcPts val="120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Hence, customers that do not comment might have a give statistically different review score than those who do</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sample averages showed that no comment group has higher mean (4.38) than comment group (3.67)</a:t>
            </a:r>
            <a:endParaRPr sz="1600" dirty="0">
              <a:solidFill>
                <a:srgbClr val="939598"/>
              </a:solidFill>
              <a:latin typeface="Lato"/>
              <a:ea typeface="Lato"/>
              <a:cs typeface="Lato"/>
              <a:sym typeface="Lato"/>
            </a:endParaRPr>
          </a:p>
        </p:txBody>
      </p:sp>
      <p:sp>
        <p:nvSpPr>
          <p:cNvPr id="338" name="Google Shape;338;p19"/>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REVIEWS</a:t>
            </a:r>
            <a:endParaRPr sz="1600" b="1">
              <a:solidFill>
                <a:srgbClr val="414142"/>
              </a:solidFill>
              <a:latin typeface="Lato"/>
              <a:ea typeface="Lato"/>
              <a:cs typeface="Lato"/>
              <a:sym typeface="Lato"/>
            </a:endParaRPr>
          </a:p>
        </p:txBody>
      </p:sp>
      <p:pic>
        <p:nvPicPr>
          <p:cNvPr id="339" name="Google Shape;339;p19"/>
          <p:cNvPicPr preferRelativeResize="0"/>
          <p:nvPr/>
        </p:nvPicPr>
        <p:blipFill rotWithShape="1">
          <a:blip r:embed="rId4">
            <a:alphaModFix/>
          </a:blip>
          <a:srcRect/>
          <a:stretch/>
        </p:blipFill>
        <p:spPr>
          <a:xfrm>
            <a:off x="272701" y="5305281"/>
            <a:ext cx="8461094" cy="14745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2"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108" name="Google Shape;108;p2"/>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ato"/>
              <a:ea typeface="Lato"/>
              <a:cs typeface="Lato"/>
              <a:sym typeface="Lato"/>
            </a:endParaRPr>
          </a:p>
        </p:txBody>
      </p:sp>
      <p:sp>
        <p:nvSpPr>
          <p:cNvPr id="109" name="Google Shape;109;p2"/>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PROFILE GROUP INTRO</a:t>
            </a:r>
            <a:endParaRPr sz="4500" b="0" i="0" u="none" strike="noStrike" cap="none">
              <a:solidFill>
                <a:srgbClr val="414142"/>
              </a:solidFill>
              <a:latin typeface="Lato"/>
              <a:ea typeface="Lato"/>
              <a:cs typeface="Lato"/>
              <a:sym typeface="Lato"/>
            </a:endParaRPr>
          </a:p>
        </p:txBody>
      </p:sp>
      <p:sp>
        <p:nvSpPr>
          <p:cNvPr id="110" name="Google Shape;110;p2"/>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111" name="Google Shape;111;p2"/>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112" name="Google Shape;112;p2"/>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113" name="Google Shape;113;p2"/>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43"/>
        <p:cNvGrpSpPr/>
        <p:nvPr/>
      </p:nvGrpSpPr>
      <p:grpSpPr>
        <a:xfrm>
          <a:off x="0" y="0"/>
          <a:ext cx="0" cy="0"/>
          <a:chOff x="0" y="0"/>
          <a:chExt cx="0" cy="0"/>
        </a:xfrm>
      </p:grpSpPr>
      <p:pic>
        <p:nvPicPr>
          <p:cNvPr id="344" name="Google Shape;344;p20"/>
          <p:cNvPicPr preferRelativeResize="0"/>
          <p:nvPr/>
        </p:nvPicPr>
        <p:blipFill rotWithShape="1">
          <a:blip r:embed="rId3">
            <a:alphaModFix/>
          </a:blip>
          <a:srcRect/>
          <a:stretch/>
        </p:blipFill>
        <p:spPr>
          <a:xfrm>
            <a:off x="249382" y="163320"/>
            <a:ext cx="9892146" cy="3068731"/>
          </a:xfrm>
          <a:prstGeom prst="rect">
            <a:avLst/>
          </a:prstGeom>
          <a:noFill/>
          <a:ln>
            <a:noFill/>
          </a:ln>
        </p:spPr>
      </p:pic>
      <p:pic>
        <p:nvPicPr>
          <p:cNvPr id="345" name="Google Shape;345;p20"/>
          <p:cNvPicPr preferRelativeResize="0"/>
          <p:nvPr/>
        </p:nvPicPr>
        <p:blipFill rotWithShape="1">
          <a:blip r:embed="rId4">
            <a:alphaModFix/>
          </a:blip>
          <a:srcRect/>
          <a:stretch/>
        </p:blipFill>
        <p:spPr>
          <a:xfrm>
            <a:off x="474517" y="3243336"/>
            <a:ext cx="8562109" cy="3451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52" name="Google Shape;352;p21"/>
          <p:cNvSpPr txBox="1"/>
          <p:nvPr/>
        </p:nvSpPr>
        <p:spPr>
          <a:xfrm>
            <a:off x="275671" y="5629613"/>
            <a:ext cx="11614134" cy="10177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From these 2 charts, there seems to be </a:t>
            </a:r>
            <a:r>
              <a:rPr lang="en-US" sz="1600">
                <a:solidFill>
                  <a:srgbClr val="4E79A7"/>
                </a:solidFill>
                <a:latin typeface="Lato"/>
                <a:ea typeface="Lato"/>
                <a:cs typeface="Lato"/>
                <a:sym typeface="Lato"/>
              </a:rPr>
              <a:t>no difference </a:t>
            </a:r>
            <a:r>
              <a:rPr lang="en-US" sz="1600">
                <a:solidFill>
                  <a:srgbClr val="939598"/>
                </a:solidFill>
                <a:latin typeface="Lato"/>
                <a:ea typeface="Lato"/>
                <a:cs typeface="Lato"/>
                <a:sym typeface="Lato"/>
              </a:rPr>
              <a:t>in customer sentiments </a:t>
            </a:r>
            <a:r>
              <a:rPr lang="en-US" sz="1600">
                <a:solidFill>
                  <a:srgbClr val="4E79A7"/>
                </a:solidFill>
                <a:latin typeface="Lato"/>
                <a:ea typeface="Lato"/>
                <a:cs typeface="Lato"/>
                <a:sym typeface="Lato"/>
              </a:rPr>
              <a:t>in terms of delivery path (i.e. distance)</a:t>
            </a:r>
            <a:endParaRPr sz="1600">
              <a:solidFill>
                <a:srgbClr val="939598"/>
              </a:solidFill>
              <a:latin typeface="Lato"/>
              <a:ea typeface="Lato"/>
              <a:cs typeface="Lato"/>
              <a:sym typeface="Lato"/>
            </a:endParaRPr>
          </a:p>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This suggests that in the end, </a:t>
            </a:r>
            <a:r>
              <a:rPr lang="en-US" sz="1600">
                <a:solidFill>
                  <a:srgbClr val="4E79A7"/>
                </a:solidFill>
                <a:latin typeface="Lato"/>
                <a:ea typeface="Lato"/>
                <a:cs typeface="Lato"/>
                <a:sym typeface="Lato"/>
              </a:rPr>
              <a:t>distance may not play part in the overall customer sentiment</a:t>
            </a:r>
            <a:r>
              <a:rPr lang="en-US" sz="1600">
                <a:solidFill>
                  <a:srgbClr val="939598"/>
                </a:solidFill>
                <a:latin typeface="Lato"/>
                <a:ea typeface="Lato"/>
                <a:cs typeface="Lato"/>
                <a:sym typeface="Lato"/>
              </a:rPr>
              <a:t>, as long as the delivery process is under control</a:t>
            </a:r>
            <a:endParaRPr sz="1600">
              <a:solidFill>
                <a:srgbClr val="939598"/>
              </a:solidFill>
              <a:latin typeface="Lato"/>
              <a:ea typeface="Lato"/>
              <a:cs typeface="Lato"/>
              <a:sym typeface="Lato"/>
            </a:endParaRPr>
          </a:p>
        </p:txBody>
      </p:sp>
      <p:pic>
        <p:nvPicPr>
          <p:cNvPr id="353" name="Google Shape;353;p21"/>
          <p:cNvPicPr preferRelativeResize="0"/>
          <p:nvPr/>
        </p:nvPicPr>
        <p:blipFill rotWithShape="1">
          <a:blip r:embed="rId3">
            <a:alphaModFix/>
          </a:blip>
          <a:srcRect b="1874"/>
          <a:stretch/>
        </p:blipFill>
        <p:spPr>
          <a:xfrm>
            <a:off x="1454886" y="771416"/>
            <a:ext cx="9124543" cy="4755494"/>
          </a:xfrm>
          <a:prstGeom prst="rect">
            <a:avLst/>
          </a:prstGeom>
          <a:noFill/>
          <a:ln>
            <a:noFill/>
          </a:ln>
        </p:spPr>
      </p:pic>
      <p:sp>
        <p:nvSpPr>
          <p:cNvPr id="354" name="Google Shape;354;p2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DISTANCE</a:t>
            </a:r>
            <a:endParaRPr sz="1600" b="1">
              <a:solidFill>
                <a:srgbClr val="414142"/>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61" name="Google Shape;361;p2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STATUS</a:t>
            </a:r>
            <a:endParaRPr sz="1600" b="1">
              <a:solidFill>
                <a:srgbClr val="414142"/>
              </a:solidFill>
              <a:latin typeface="Lato"/>
              <a:ea typeface="Lato"/>
              <a:cs typeface="Lato"/>
              <a:sym typeface="Lato"/>
            </a:endParaRPr>
          </a:p>
        </p:txBody>
      </p:sp>
      <p:pic>
        <p:nvPicPr>
          <p:cNvPr id="362" name="Google Shape;362;p22"/>
          <p:cNvPicPr preferRelativeResize="0"/>
          <p:nvPr/>
        </p:nvPicPr>
        <p:blipFill rotWithShape="1">
          <a:blip r:embed="rId3">
            <a:alphaModFix/>
          </a:blip>
          <a:srcRect/>
          <a:stretch/>
        </p:blipFill>
        <p:spPr>
          <a:xfrm>
            <a:off x="75702" y="910723"/>
            <a:ext cx="8600708" cy="5733805"/>
          </a:xfrm>
          <a:prstGeom prst="rect">
            <a:avLst/>
          </a:prstGeom>
          <a:noFill/>
          <a:ln>
            <a:noFill/>
          </a:ln>
        </p:spPr>
      </p:pic>
      <p:sp>
        <p:nvSpPr>
          <p:cNvPr id="363" name="Google Shape;363;p22"/>
          <p:cNvSpPr txBox="1"/>
          <p:nvPr/>
        </p:nvSpPr>
        <p:spPr>
          <a:xfrm>
            <a:off x="8788478" y="823319"/>
            <a:ext cx="3184501" cy="590927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 </a:t>
            </a:r>
            <a:r>
              <a:rPr lang="en-US" sz="1400" dirty="0">
                <a:solidFill>
                  <a:srgbClr val="4E79A7"/>
                </a:solidFill>
                <a:latin typeface="Lato"/>
                <a:ea typeface="Lato"/>
                <a:cs typeface="Lato"/>
                <a:sym typeface="Lato"/>
              </a:rPr>
              <a:t>90.30%</a:t>
            </a:r>
            <a:r>
              <a:rPr lang="en-US" sz="1400" dirty="0">
                <a:solidFill>
                  <a:srgbClr val="939598"/>
                </a:solidFill>
                <a:latin typeface="Lato"/>
                <a:ea typeface="Lato"/>
                <a:cs typeface="Lato"/>
                <a:sym typeface="Lato"/>
              </a:rPr>
              <a:t> orders are delivered </a:t>
            </a:r>
            <a:r>
              <a:rPr lang="en-US" sz="1400" dirty="0">
                <a:solidFill>
                  <a:srgbClr val="4E79A7"/>
                </a:solidFill>
                <a:latin typeface="Lato"/>
                <a:ea typeface="Lato"/>
                <a:cs typeface="Lato"/>
                <a:sym typeface="Lato"/>
              </a:rPr>
              <a:t>on time </a:t>
            </a:r>
            <a:r>
              <a:rPr lang="en-US" sz="1400" dirty="0">
                <a:solidFill>
                  <a:srgbClr val="939598"/>
                </a:solidFill>
                <a:latin typeface="Lato"/>
                <a:ea typeface="Lato"/>
                <a:cs typeface="Lato"/>
                <a:sym typeface="Lato"/>
              </a:rPr>
              <a:t>while a small fraction of orders are </a:t>
            </a:r>
            <a:r>
              <a:rPr lang="en-US" sz="1400" dirty="0">
                <a:solidFill>
                  <a:srgbClr val="4E79A7"/>
                </a:solidFill>
                <a:latin typeface="Lato"/>
                <a:ea typeface="Lato"/>
                <a:cs typeface="Lato"/>
                <a:sym typeface="Lato"/>
              </a:rPr>
              <a:t>out of time (9.70%)</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The performance of delivery status underwent </a:t>
            </a:r>
            <a:r>
              <a:rPr lang="en-US" sz="1400" dirty="0">
                <a:solidFill>
                  <a:srgbClr val="4E79A7"/>
                </a:solidFill>
                <a:latin typeface="Lato"/>
                <a:ea typeface="Lato"/>
                <a:cs typeface="Lato"/>
                <a:sym typeface="Lato"/>
              </a:rPr>
              <a:t>a slight decrease </a:t>
            </a:r>
            <a:r>
              <a:rPr lang="en-US" sz="1400" dirty="0">
                <a:solidFill>
                  <a:srgbClr val="939598"/>
                </a:solidFill>
                <a:latin typeface="Lato"/>
                <a:ea typeface="Lato"/>
                <a:cs typeface="Lato"/>
                <a:sym typeface="Lato"/>
              </a:rPr>
              <a:t>from </a:t>
            </a:r>
            <a:r>
              <a:rPr lang="en-US" sz="1400" dirty="0">
                <a:solidFill>
                  <a:srgbClr val="4E79A7"/>
                </a:solidFill>
                <a:latin typeface="Lato"/>
                <a:ea typeface="Lato"/>
                <a:cs typeface="Lato"/>
                <a:sym typeface="Lato"/>
              </a:rPr>
              <a:t>92% (2017) </a:t>
            </a:r>
            <a:r>
              <a:rPr lang="en-US" sz="1400" b="1" i="0" dirty="0">
                <a:solidFill>
                  <a:srgbClr val="4E79A7"/>
                </a:solidFill>
                <a:latin typeface="arial"/>
                <a:ea typeface="arial"/>
                <a:cs typeface="arial"/>
                <a:sym typeface="arial"/>
              </a:rPr>
              <a:t>→</a:t>
            </a:r>
            <a:r>
              <a:rPr lang="en-US" sz="1400" dirty="0">
                <a:solidFill>
                  <a:srgbClr val="4E79A7"/>
                </a:solidFill>
                <a:latin typeface="Lato"/>
                <a:ea typeface="Lato"/>
                <a:cs typeface="Lato"/>
                <a:sym typeface="Lato"/>
              </a:rPr>
              <a:t> 89% (2018)</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Overall, </a:t>
            </a:r>
            <a:r>
              <a:rPr lang="en-US" sz="1400" dirty="0">
                <a:solidFill>
                  <a:srgbClr val="4E79A7"/>
                </a:solidFill>
                <a:latin typeface="Lato"/>
                <a:ea typeface="Lato"/>
                <a:cs typeface="Lato"/>
                <a:sym typeface="Lato"/>
              </a:rPr>
              <a:t>the day difference distribution is good</a:t>
            </a:r>
            <a:r>
              <a:rPr lang="en-US" sz="1400" dirty="0">
                <a:solidFill>
                  <a:srgbClr val="939598"/>
                </a:solidFill>
                <a:latin typeface="Lato"/>
                <a:ea typeface="Lato"/>
                <a:cs typeface="Lato"/>
                <a:sym typeface="Lato"/>
              </a:rPr>
              <a:t>, in which the </a:t>
            </a:r>
            <a:r>
              <a:rPr lang="en-US" sz="1400" dirty="0">
                <a:solidFill>
                  <a:srgbClr val="4E79A7"/>
                </a:solidFill>
                <a:latin typeface="Lato"/>
                <a:ea typeface="Lato"/>
                <a:cs typeface="Lato"/>
                <a:sym typeface="Lato"/>
              </a:rPr>
              <a:t>median </a:t>
            </a:r>
            <a:r>
              <a:rPr lang="en-US" sz="1400" dirty="0">
                <a:solidFill>
                  <a:srgbClr val="939598"/>
                </a:solidFill>
                <a:latin typeface="Lato"/>
                <a:ea typeface="Lato"/>
                <a:cs typeface="Lato"/>
                <a:sym typeface="Lato"/>
              </a:rPr>
              <a:t>score</a:t>
            </a:r>
            <a:r>
              <a:rPr lang="en-US" sz="1400" dirty="0">
                <a:solidFill>
                  <a:srgbClr val="4E79A7"/>
                </a:solidFill>
                <a:latin typeface="Lato"/>
                <a:ea typeface="Lato"/>
                <a:cs typeface="Lato"/>
                <a:sym typeface="Lato"/>
              </a:rPr>
              <a:t> </a:t>
            </a:r>
            <a:r>
              <a:rPr lang="en-US" sz="1400" dirty="0">
                <a:solidFill>
                  <a:srgbClr val="939598"/>
                </a:solidFill>
                <a:latin typeface="Lato"/>
                <a:ea typeface="Lato"/>
                <a:cs typeface="Lato"/>
                <a:sym typeface="Lato"/>
              </a:rPr>
              <a:t>for day difference is at </a:t>
            </a:r>
            <a:r>
              <a:rPr lang="en-US" sz="1400" dirty="0">
                <a:solidFill>
                  <a:srgbClr val="4E79A7"/>
                </a:solidFill>
                <a:latin typeface="Lato"/>
                <a:ea typeface="Lato"/>
                <a:cs typeface="Lato"/>
                <a:sym typeface="Lato"/>
              </a:rPr>
              <a:t>-12 days</a:t>
            </a:r>
            <a:endParaRPr dirty="0"/>
          </a:p>
          <a:p>
            <a:pPr marL="285750" marR="0" lvl="0" indent="-285750" algn="l" rtl="0">
              <a:lnSpc>
                <a:spcPct val="1500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At a glance, it seems like </a:t>
            </a:r>
            <a:r>
              <a:rPr lang="en-US" sz="1400" dirty="0">
                <a:solidFill>
                  <a:srgbClr val="4E79A7"/>
                </a:solidFill>
                <a:latin typeface="Lato"/>
                <a:ea typeface="Lato"/>
                <a:cs typeface="Lato"/>
                <a:sym typeface="Lato"/>
              </a:rPr>
              <a:t>on time </a:t>
            </a:r>
            <a:r>
              <a:rPr lang="en-US" sz="1400" dirty="0">
                <a:solidFill>
                  <a:srgbClr val="939598"/>
                </a:solidFill>
                <a:latin typeface="Lato"/>
                <a:ea typeface="Lato"/>
                <a:cs typeface="Lato"/>
                <a:sym typeface="Lato"/>
              </a:rPr>
              <a:t>deliveries have a </a:t>
            </a:r>
            <a:r>
              <a:rPr lang="en-US" sz="1400" dirty="0">
                <a:solidFill>
                  <a:srgbClr val="4E79A7"/>
                </a:solidFill>
                <a:latin typeface="Lato"/>
                <a:ea typeface="Lato"/>
                <a:cs typeface="Lato"/>
                <a:sym typeface="Lato"/>
              </a:rPr>
              <a:t>larger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high review scores (4, 5) </a:t>
            </a:r>
            <a:r>
              <a:rPr lang="en-US" sz="1400" dirty="0">
                <a:solidFill>
                  <a:srgbClr val="939598"/>
                </a:solidFill>
                <a:latin typeface="Lato"/>
                <a:ea typeface="Lato"/>
                <a:cs typeface="Lato"/>
                <a:sym typeface="Lato"/>
              </a:rPr>
              <a:t>and </a:t>
            </a:r>
            <a:r>
              <a:rPr lang="en-US" sz="1400" dirty="0">
                <a:solidFill>
                  <a:srgbClr val="4E79A7"/>
                </a:solidFill>
                <a:latin typeface="Lato"/>
                <a:ea typeface="Lato"/>
                <a:cs typeface="Lato"/>
                <a:sym typeface="Lato"/>
              </a:rPr>
              <a:t>smaller</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scores (1, 2). </a:t>
            </a:r>
            <a:r>
              <a:rPr lang="en-US" sz="1400" dirty="0">
                <a:solidFill>
                  <a:srgbClr val="939598"/>
                </a:solidFill>
                <a:latin typeface="Lato"/>
                <a:ea typeface="Lato"/>
                <a:cs typeface="Lato"/>
                <a:sym typeface="Lato"/>
              </a:rPr>
              <a:t>Meanwhile, </a:t>
            </a:r>
            <a:r>
              <a:rPr lang="en-US" sz="1400" dirty="0">
                <a:solidFill>
                  <a:srgbClr val="4E79A7"/>
                </a:solidFill>
                <a:latin typeface="Lato"/>
                <a:ea typeface="Lato"/>
                <a:cs typeface="Lato"/>
                <a:sym typeface="Lato"/>
              </a:rPr>
              <a:t>out of time</a:t>
            </a:r>
            <a:r>
              <a:rPr lang="en-US" sz="1400" dirty="0">
                <a:solidFill>
                  <a:srgbClr val="939598"/>
                </a:solidFill>
                <a:latin typeface="Lato"/>
                <a:ea typeface="Lato"/>
                <a:cs typeface="Lato"/>
                <a:sym typeface="Lato"/>
              </a:rPr>
              <a:t> deliveries have a </a:t>
            </a:r>
            <a:r>
              <a:rPr lang="en-US" sz="1400" dirty="0">
                <a:solidFill>
                  <a:srgbClr val="4E79A7"/>
                </a:solidFill>
                <a:latin typeface="Lato"/>
                <a:ea typeface="Lato"/>
                <a:cs typeface="Lato"/>
                <a:sym typeface="Lato"/>
              </a:rPr>
              <a:t>large</a:t>
            </a:r>
            <a:r>
              <a:rPr lang="en-US" sz="1400" dirty="0">
                <a:solidFill>
                  <a:srgbClr val="939598"/>
                </a:solidFill>
                <a:latin typeface="Lato"/>
                <a:ea typeface="Lato"/>
                <a:cs typeface="Lato"/>
                <a:sym typeface="Lato"/>
              </a:rPr>
              <a:t> proportion of </a:t>
            </a:r>
            <a:r>
              <a:rPr lang="en-US" sz="1400" dirty="0">
                <a:solidFill>
                  <a:srgbClr val="4E79A7"/>
                </a:solidFill>
                <a:latin typeface="Lato"/>
                <a:ea typeface="Lato"/>
                <a:cs typeface="Lato"/>
                <a:sym typeface="Lato"/>
              </a:rPr>
              <a:t>low review score (1) </a:t>
            </a:r>
            <a:r>
              <a:rPr lang="en-US" sz="1400" dirty="0">
                <a:solidFill>
                  <a:srgbClr val="939598"/>
                </a:solidFill>
                <a:latin typeface="Lato"/>
                <a:ea typeface="Lato"/>
                <a:cs typeface="Lato"/>
                <a:sym typeface="Lato"/>
              </a:rPr>
              <a:t>only</a:t>
            </a:r>
            <a:endParaRPr sz="1400" dirty="0">
              <a:solidFill>
                <a:srgbClr val="939598"/>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3"/>
          <p:cNvPicPr preferRelativeResize="0"/>
          <p:nvPr/>
        </p:nvPicPr>
        <p:blipFill rotWithShape="1">
          <a:blip r:embed="rId3">
            <a:alphaModFix/>
          </a:blip>
          <a:srcRect b="5354"/>
          <a:stretch/>
        </p:blipFill>
        <p:spPr>
          <a:xfrm>
            <a:off x="335280" y="942294"/>
            <a:ext cx="8074315" cy="4428000"/>
          </a:xfrm>
          <a:prstGeom prst="rect">
            <a:avLst/>
          </a:prstGeom>
          <a:noFill/>
          <a:ln>
            <a:noFill/>
          </a:ln>
        </p:spPr>
      </p:pic>
      <p:sp>
        <p:nvSpPr>
          <p:cNvPr id="370" name="Google Shape;370;p2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71" name="Google Shape;371;p23"/>
          <p:cNvSpPr txBox="1"/>
          <p:nvPr/>
        </p:nvSpPr>
        <p:spPr>
          <a:xfrm>
            <a:off x="8555379" y="910723"/>
            <a:ext cx="3209901" cy="485209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median review score of on time deliveries is </a:t>
            </a:r>
            <a:r>
              <a:rPr lang="en-US" sz="1600" dirty="0">
                <a:solidFill>
                  <a:srgbClr val="4E79A7"/>
                </a:solidFill>
                <a:latin typeface="Lato"/>
                <a:ea typeface="Lato"/>
                <a:cs typeface="Lato"/>
                <a:sym typeface="Lato"/>
              </a:rPr>
              <a:t>larger</a:t>
            </a:r>
            <a:r>
              <a:rPr lang="en-US" sz="1600" dirty="0">
                <a:solidFill>
                  <a:srgbClr val="939598"/>
                </a:solidFill>
                <a:latin typeface="Lato"/>
                <a:ea typeface="Lato"/>
                <a:cs typeface="Lato"/>
                <a:sym typeface="Lato"/>
              </a:rPr>
              <a:t> than median review score of out of time deliveries</a:t>
            </a:r>
            <a:endParaRPr dirty="0"/>
          </a:p>
          <a:p>
            <a:pPr marL="285750" marR="0" lvl="0" indent="-285750" algn="l" rtl="0">
              <a:lnSpc>
                <a:spcPct val="156250"/>
              </a:lnSpc>
              <a:spcBef>
                <a:spcPts val="120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Hence, so far, delivery timeliness is the biggest factor for determining customer review score and overall satisfaction</a:t>
            </a:r>
            <a:endParaRPr dirty="0"/>
          </a:p>
          <a:p>
            <a:pPr marL="285750" marR="0" lvl="0" indent="-285750" algn="l" rtl="0">
              <a:lnSpc>
                <a:spcPct val="156250"/>
              </a:lnSpc>
              <a:spcBef>
                <a:spcPts val="1200"/>
              </a:spcBef>
              <a:spcAft>
                <a:spcPts val="0"/>
              </a:spcAft>
              <a:buClr>
                <a:srgbClr val="939598"/>
              </a:buClr>
              <a:buSzPts val="1600"/>
              <a:buFont typeface="Arial"/>
              <a:buChar char="•"/>
            </a:pPr>
            <a:r>
              <a:rPr lang="en-US" sz="1600" dirty="0">
                <a:solidFill>
                  <a:srgbClr val="939598"/>
                </a:solidFill>
                <a:latin typeface="Lato"/>
                <a:ea typeface="Lato"/>
                <a:cs typeface="Lato"/>
                <a:sym typeface="Lato"/>
              </a:rPr>
              <a:t>The sample averages showed that on time group has higher mean (3.97) and median (5.00) than comment group (1.92; 1.00)</a:t>
            </a:r>
            <a:endParaRPr sz="1600" dirty="0">
              <a:solidFill>
                <a:srgbClr val="939598"/>
              </a:solidFill>
              <a:latin typeface="Lato"/>
              <a:ea typeface="Lato"/>
              <a:cs typeface="Lato"/>
              <a:sym typeface="Lato"/>
            </a:endParaRPr>
          </a:p>
        </p:txBody>
      </p:sp>
      <p:sp>
        <p:nvSpPr>
          <p:cNvPr id="372" name="Google Shape;372;p2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STATUS</a:t>
            </a:r>
            <a:endParaRPr sz="1600" b="1">
              <a:solidFill>
                <a:srgbClr val="414142"/>
              </a:solidFill>
              <a:latin typeface="Lato"/>
              <a:ea typeface="Lato"/>
              <a:cs typeface="Lato"/>
              <a:sym typeface="Lato"/>
            </a:endParaRPr>
          </a:p>
        </p:txBody>
      </p:sp>
      <p:pic>
        <p:nvPicPr>
          <p:cNvPr id="373" name="Google Shape;373;p23"/>
          <p:cNvPicPr preferRelativeResize="0"/>
          <p:nvPr/>
        </p:nvPicPr>
        <p:blipFill rotWithShape="1">
          <a:blip r:embed="rId4">
            <a:alphaModFix/>
          </a:blip>
          <a:srcRect/>
          <a:stretch/>
        </p:blipFill>
        <p:spPr>
          <a:xfrm>
            <a:off x="243068" y="5338881"/>
            <a:ext cx="8414409" cy="13701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pic>
        <p:nvPicPr>
          <p:cNvPr id="378" name="Google Shape;378;p24"/>
          <p:cNvPicPr preferRelativeResize="0"/>
          <p:nvPr/>
        </p:nvPicPr>
        <p:blipFill rotWithShape="1">
          <a:blip r:embed="rId3">
            <a:alphaModFix/>
          </a:blip>
          <a:srcRect/>
          <a:stretch/>
        </p:blipFill>
        <p:spPr>
          <a:xfrm>
            <a:off x="132080" y="100761"/>
            <a:ext cx="10474960" cy="3205535"/>
          </a:xfrm>
          <a:prstGeom prst="rect">
            <a:avLst/>
          </a:prstGeom>
          <a:noFill/>
          <a:ln>
            <a:noFill/>
          </a:ln>
        </p:spPr>
      </p:pic>
      <p:pic>
        <p:nvPicPr>
          <p:cNvPr id="379" name="Google Shape;379;p24"/>
          <p:cNvPicPr preferRelativeResize="0"/>
          <p:nvPr/>
        </p:nvPicPr>
        <p:blipFill rotWithShape="1">
          <a:blip r:embed="rId4">
            <a:alphaModFix/>
          </a:blip>
          <a:srcRect/>
          <a:stretch/>
        </p:blipFill>
        <p:spPr>
          <a:xfrm>
            <a:off x="375919" y="3306296"/>
            <a:ext cx="8869681" cy="34139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5"/>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86" name="Google Shape;386;p25"/>
          <p:cNvSpPr txBox="1"/>
          <p:nvPr/>
        </p:nvSpPr>
        <p:spPr>
          <a:xfrm>
            <a:off x="275671" y="4449255"/>
            <a:ext cx="11614134" cy="16460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6250"/>
              </a:lnSpc>
              <a:spcBef>
                <a:spcPts val="0"/>
              </a:spcBef>
              <a:spcAft>
                <a:spcPts val="0"/>
              </a:spcAft>
              <a:buClr>
                <a:srgbClr val="939598"/>
              </a:buClr>
              <a:buSzPts val="1600"/>
              <a:buFont typeface="Arial"/>
              <a:buChar char="•"/>
            </a:pPr>
            <a:r>
              <a:rPr lang="en-US" sz="1600">
                <a:solidFill>
                  <a:srgbClr val="939598"/>
                </a:solidFill>
                <a:latin typeface="Lato"/>
                <a:ea typeface="Lato"/>
                <a:cs typeface="Lato"/>
                <a:sym typeface="Lato"/>
              </a:rPr>
              <a:t>The graph above shows the performance of individual seller states in both out of time and on time deliveries</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The most extreme states are </a:t>
            </a:r>
            <a:r>
              <a:rPr lang="en-US" sz="1600">
                <a:solidFill>
                  <a:srgbClr val="4E79A7"/>
                </a:solidFill>
                <a:latin typeface="Lato"/>
                <a:ea typeface="Lato"/>
                <a:cs typeface="Lato"/>
                <a:sym typeface="Lato"/>
              </a:rPr>
              <a:t>CE </a:t>
            </a:r>
            <a:r>
              <a:rPr lang="en-US" sz="1600">
                <a:solidFill>
                  <a:srgbClr val="939598"/>
                </a:solidFill>
                <a:latin typeface="Lato"/>
                <a:ea typeface="Lato"/>
                <a:cs typeface="Lato"/>
                <a:sym typeface="Lato"/>
              </a:rPr>
              <a:t>at the average of </a:t>
            </a:r>
            <a:r>
              <a:rPr lang="en-US" sz="1600">
                <a:solidFill>
                  <a:srgbClr val="4E79A7"/>
                </a:solidFill>
                <a:latin typeface="Lato"/>
                <a:ea typeface="Lato"/>
                <a:cs typeface="Lato"/>
                <a:sym typeface="Lato"/>
              </a:rPr>
              <a:t>30</a:t>
            </a:r>
            <a:r>
              <a:rPr lang="en-US" sz="1600">
                <a:solidFill>
                  <a:srgbClr val="939598"/>
                </a:solidFill>
                <a:latin typeface="Lato"/>
                <a:ea typeface="Lato"/>
                <a:cs typeface="Lato"/>
                <a:sym typeface="Lato"/>
              </a:rPr>
              <a:t> days late, and </a:t>
            </a:r>
            <a:r>
              <a:rPr lang="en-US" sz="1600">
                <a:solidFill>
                  <a:srgbClr val="4E79A7"/>
                </a:solidFill>
                <a:latin typeface="Lato"/>
                <a:ea typeface="Lato"/>
                <a:cs typeface="Lato"/>
                <a:sym typeface="Lato"/>
              </a:rPr>
              <a:t>RO</a:t>
            </a:r>
            <a:r>
              <a:rPr lang="en-US" sz="1600">
                <a:solidFill>
                  <a:srgbClr val="939598"/>
                </a:solidFill>
                <a:latin typeface="Lato"/>
                <a:ea typeface="Lato"/>
                <a:cs typeface="Lato"/>
                <a:sym typeface="Lato"/>
              </a:rPr>
              <a:t> at </a:t>
            </a:r>
            <a:r>
              <a:rPr lang="en-US" sz="1600">
                <a:solidFill>
                  <a:srgbClr val="4E79A7"/>
                </a:solidFill>
                <a:latin typeface="Lato"/>
                <a:ea typeface="Lato"/>
                <a:cs typeface="Lato"/>
                <a:sym typeface="Lato"/>
              </a:rPr>
              <a:t>-24 </a:t>
            </a:r>
            <a:r>
              <a:rPr lang="en-US" sz="1600">
                <a:solidFill>
                  <a:srgbClr val="939598"/>
                </a:solidFill>
                <a:latin typeface="Lato"/>
                <a:ea typeface="Lato"/>
                <a:cs typeface="Lato"/>
                <a:sym typeface="Lato"/>
              </a:rPr>
              <a:t>days earlier</a:t>
            </a:r>
            <a:endParaRPr/>
          </a:p>
          <a:p>
            <a:pPr marL="285750" marR="0" lvl="0" indent="-285750" algn="l" rtl="0">
              <a:lnSpc>
                <a:spcPct val="156250"/>
              </a:lnSpc>
              <a:spcBef>
                <a:spcPts val="1200"/>
              </a:spcBef>
              <a:spcAft>
                <a:spcPts val="0"/>
              </a:spcAft>
              <a:buClr>
                <a:srgbClr val="939598"/>
              </a:buClr>
              <a:buSzPts val="1600"/>
              <a:buFont typeface="Arial"/>
              <a:buChar char="•"/>
            </a:pPr>
            <a:r>
              <a:rPr lang="en-US" sz="1600">
                <a:solidFill>
                  <a:srgbClr val="939598"/>
                </a:solidFill>
                <a:latin typeface="Lato"/>
                <a:ea typeface="Lato"/>
                <a:cs typeface="Lato"/>
                <a:sym typeface="Lato"/>
              </a:rPr>
              <a:t>Keep in mind that this chart is produced by </a:t>
            </a:r>
            <a:r>
              <a:rPr lang="en-US" sz="1600">
                <a:solidFill>
                  <a:srgbClr val="4E79A7"/>
                </a:solidFill>
                <a:latin typeface="Lato"/>
                <a:ea typeface="Lato"/>
                <a:cs typeface="Lato"/>
                <a:sym typeface="Lato"/>
              </a:rPr>
              <a:t>splitting the data in terms of delivery status </a:t>
            </a:r>
            <a:r>
              <a:rPr lang="en-US" sz="1600">
                <a:solidFill>
                  <a:srgbClr val="939598"/>
                </a:solidFill>
                <a:latin typeface="Lato"/>
                <a:ea typeface="Lato"/>
                <a:cs typeface="Lato"/>
                <a:sym typeface="Lato"/>
              </a:rPr>
              <a:t>to see should the delivery is either on time or out of time, </a:t>
            </a:r>
            <a:r>
              <a:rPr lang="en-US" sz="1600">
                <a:solidFill>
                  <a:srgbClr val="4E79A7"/>
                </a:solidFill>
                <a:latin typeface="Lato"/>
                <a:ea typeface="Lato"/>
                <a:cs typeface="Lato"/>
                <a:sym typeface="Lato"/>
              </a:rPr>
              <a:t>how would the extremes look like </a:t>
            </a:r>
            <a:r>
              <a:rPr lang="en-US" sz="1600">
                <a:solidFill>
                  <a:srgbClr val="939598"/>
                </a:solidFill>
                <a:latin typeface="Lato"/>
                <a:ea typeface="Lato"/>
                <a:cs typeface="Lato"/>
                <a:sym typeface="Lato"/>
              </a:rPr>
              <a:t>for each seller state</a:t>
            </a:r>
            <a:endParaRPr/>
          </a:p>
        </p:txBody>
      </p:sp>
      <p:pic>
        <p:nvPicPr>
          <p:cNvPr id="387" name="Google Shape;387;p25"/>
          <p:cNvPicPr preferRelativeResize="0"/>
          <p:nvPr/>
        </p:nvPicPr>
        <p:blipFill rotWithShape="1">
          <a:blip r:embed="rId3">
            <a:alphaModFix/>
          </a:blip>
          <a:srcRect/>
          <a:stretch/>
        </p:blipFill>
        <p:spPr>
          <a:xfrm>
            <a:off x="151097" y="1049060"/>
            <a:ext cx="11889805" cy="3129594"/>
          </a:xfrm>
          <a:prstGeom prst="rect">
            <a:avLst/>
          </a:prstGeom>
          <a:noFill/>
          <a:ln>
            <a:noFill/>
          </a:ln>
        </p:spPr>
      </p:pic>
      <p:sp>
        <p:nvSpPr>
          <p:cNvPr id="388" name="Google Shape;388;p25"/>
          <p:cNvSpPr/>
          <p:nvPr/>
        </p:nvSpPr>
        <p:spPr>
          <a:xfrm>
            <a:off x="151096" y="1645920"/>
            <a:ext cx="11889806" cy="345440"/>
          </a:xfrm>
          <a:prstGeom prst="rect">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9" name="Google Shape;389;p25"/>
          <p:cNvSpPr txBox="1"/>
          <p:nvPr/>
        </p:nvSpPr>
        <p:spPr>
          <a:xfrm>
            <a:off x="275671" y="6460533"/>
            <a:ext cx="65278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939598"/>
                </a:solidFill>
                <a:latin typeface="Lato"/>
                <a:ea typeface="Lato"/>
                <a:cs typeface="Lato"/>
                <a:sym typeface="Lato"/>
              </a:rPr>
              <a:t>*Mean delivery across all states = -11.27 days, which is good</a:t>
            </a:r>
            <a:endParaRPr sz="1400">
              <a:solidFill>
                <a:schemeClr val="dk1"/>
              </a:solidFill>
              <a:latin typeface="Calibri"/>
              <a:ea typeface="Calibri"/>
              <a:cs typeface="Calibri"/>
              <a:sym typeface="Calibri"/>
            </a:endParaRPr>
          </a:p>
        </p:txBody>
      </p:sp>
      <p:sp>
        <p:nvSpPr>
          <p:cNvPr id="390" name="Google Shape;390;p25"/>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DELIVERY DAY DIFFERENCE BY SELLER STATES</a:t>
            </a:r>
            <a:endParaRPr sz="1600" b="1">
              <a:solidFill>
                <a:srgbClr val="41414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397" name="Google Shape;397;p26"/>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A7A9AC"/>
                </a:solidFill>
                <a:latin typeface="Lato"/>
                <a:ea typeface="Lato"/>
                <a:cs typeface="Lato"/>
                <a:sym typeface="Lato"/>
              </a:rPr>
              <a:t>TABLEAU SNEAKPEEK 1</a:t>
            </a:r>
            <a:endParaRPr sz="1600" b="1" dirty="0">
              <a:solidFill>
                <a:srgbClr val="A7A9AC"/>
              </a:solidFill>
              <a:latin typeface="Lato"/>
              <a:ea typeface="Lato"/>
              <a:cs typeface="Lato"/>
              <a:sym typeface="Lato"/>
            </a:endParaRPr>
          </a:p>
        </p:txBody>
      </p:sp>
      <p:pic>
        <p:nvPicPr>
          <p:cNvPr id="398" name="Google Shape;398;p26"/>
          <p:cNvPicPr preferRelativeResize="0"/>
          <p:nvPr/>
        </p:nvPicPr>
        <p:blipFill rotWithShape="1">
          <a:blip r:embed="rId3">
            <a:alphaModFix/>
          </a:blip>
          <a:srcRect/>
          <a:stretch/>
        </p:blipFill>
        <p:spPr>
          <a:xfrm>
            <a:off x="174236" y="910723"/>
            <a:ext cx="11942063" cy="56932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5" name="Google Shape;405;p27"/>
          <p:cNvPicPr preferRelativeResize="0"/>
          <p:nvPr/>
        </p:nvPicPr>
        <p:blipFill rotWithShape="1">
          <a:blip r:embed="rId3">
            <a:alphaModFix/>
          </a:blip>
          <a:srcRect/>
          <a:stretch/>
        </p:blipFill>
        <p:spPr>
          <a:xfrm>
            <a:off x="127146" y="929773"/>
            <a:ext cx="11872021" cy="5676842"/>
          </a:xfrm>
          <a:prstGeom prst="rect">
            <a:avLst/>
          </a:prstGeom>
          <a:noFill/>
          <a:ln>
            <a:noFill/>
          </a:ln>
        </p:spPr>
      </p:pic>
      <p:sp>
        <p:nvSpPr>
          <p:cNvPr id="404" name="Google Shape;404;p2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406" name="Google Shape;406;p27"/>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A7A9AC"/>
                </a:solidFill>
                <a:latin typeface="Lato"/>
                <a:ea typeface="Lato"/>
                <a:cs typeface="Lato"/>
                <a:sym typeface="Lato"/>
              </a:rPr>
              <a:t>TABLEAU SNEAKPEEK 2</a:t>
            </a:r>
            <a:endParaRPr sz="1600" b="1" dirty="0">
              <a:solidFill>
                <a:srgbClr val="A7A9AC"/>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PYRAMID OF MODEL IMPROVEMENT</a:t>
            </a:r>
            <a:endParaRPr sz="3500" b="1" i="0" u="none" strike="noStrike" cap="none">
              <a:solidFill>
                <a:srgbClr val="414142"/>
              </a:solidFill>
              <a:latin typeface="Lato"/>
              <a:ea typeface="Lato"/>
              <a:cs typeface="Lato"/>
              <a:sym typeface="Lato"/>
            </a:endParaRPr>
          </a:p>
        </p:txBody>
      </p:sp>
      <p:sp>
        <p:nvSpPr>
          <p:cNvPr id="413" name="Google Shape;413;p28"/>
          <p:cNvSpPr txBox="1"/>
          <p:nvPr/>
        </p:nvSpPr>
        <p:spPr>
          <a:xfrm>
            <a:off x="0" y="6550223"/>
            <a:ext cx="1014626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b="1" i="0" u="none" strike="noStrike" cap="none">
                <a:solidFill>
                  <a:srgbClr val="AEABAB"/>
                </a:solidFill>
                <a:latin typeface="Lato"/>
                <a:ea typeface="Lato"/>
                <a:cs typeface="Lato"/>
                <a:sym typeface="Lato"/>
              </a:rPr>
              <a:t>Sources</a:t>
            </a:r>
            <a:r>
              <a:rPr lang="en-US" sz="1400" i="0" u="none" strike="noStrike" cap="none">
                <a:solidFill>
                  <a:srgbClr val="AEABAB"/>
                </a:solidFill>
                <a:latin typeface="Lato"/>
                <a:ea typeface="Lato"/>
                <a:cs typeface="Lato"/>
                <a:sym typeface="Lato"/>
              </a:rPr>
              <a:t> : Ultimate Career Guide as a Data Scientitst – Agil Haykal</a:t>
            </a:r>
            <a:endParaRPr sz="2000" i="0" u="none" strike="noStrike" cap="none">
              <a:solidFill>
                <a:srgbClr val="AEABAB"/>
              </a:solidFill>
              <a:latin typeface="Lato"/>
              <a:ea typeface="Lato"/>
              <a:cs typeface="Lato"/>
              <a:sym typeface="Lato"/>
            </a:endParaRPr>
          </a:p>
        </p:txBody>
      </p:sp>
      <p:pic>
        <p:nvPicPr>
          <p:cNvPr id="414" name="Google Shape;414;p28"/>
          <p:cNvPicPr preferRelativeResize="0"/>
          <p:nvPr/>
        </p:nvPicPr>
        <p:blipFill rotWithShape="1">
          <a:blip r:embed="rId3">
            <a:alphaModFix/>
          </a:blip>
          <a:srcRect/>
          <a:stretch/>
        </p:blipFill>
        <p:spPr>
          <a:xfrm>
            <a:off x="1393371" y="1187821"/>
            <a:ext cx="9405257" cy="45046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377DC-B39A-1022-83B9-E1AEA41160A5}"/>
              </a:ext>
            </a:extLst>
          </p:cNvPr>
          <p:cNvSpPr txBox="1"/>
          <p:nvPr/>
        </p:nvSpPr>
        <p:spPr>
          <a:xfrm>
            <a:off x="54474" y="67890"/>
            <a:ext cx="11394576" cy="630942"/>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500" b="1" i="0" u="none" strike="noStrike" kern="1200" cap="none" normalizeH="0" noProof="1">
                <a:ln>
                  <a:noFill/>
                </a:ln>
                <a:solidFill>
                  <a:srgbClr val="414142"/>
                </a:solidFill>
                <a:effectLst/>
                <a:uLnTx/>
                <a:uFillTx/>
                <a:latin typeface="Lato" panose="020F0502020204030203" pitchFamily="34" charset="0"/>
              </a:rPr>
              <a:t>MODELING WORKFLOW</a:t>
            </a:r>
            <a:endParaRPr kumimoji="0" lang="id-ID" sz="3500" b="1" i="0" u="none" strike="noStrike" kern="1200" cap="none" normalizeH="0" noProof="1">
              <a:ln>
                <a:noFill/>
              </a:ln>
              <a:solidFill>
                <a:srgbClr val="414142"/>
              </a:solidFill>
              <a:effectLst/>
              <a:uLnTx/>
              <a:uFillTx/>
              <a:latin typeface="Lato" panose="020F0502020204030203" pitchFamily="34" charset="0"/>
            </a:endParaRPr>
          </a:p>
        </p:txBody>
      </p:sp>
      <p:sp>
        <p:nvSpPr>
          <p:cNvPr id="104" name="Arrow: Chevron 103">
            <a:extLst>
              <a:ext uri="{FF2B5EF4-FFF2-40B4-BE49-F238E27FC236}">
                <a16:creationId xmlns:a16="http://schemas.microsoft.com/office/drawing/2014/main" id="{74FC3427-BBB7-6C18-5ACD-11FCC13530A3}"/>
              </a:ext>
            </a:extLst>
          </p:cNvPr>
          <p:cNvSpPr/>
          <p:nvPr/>
        </p:nvSpPr>
        <p:spPr>
          <a:xfrm>
            <a:off x="2472461" y="1460500"/>
            <a:ext cx="2498683" cy="692150"/>
          </a:xfrm>
          <a:prstGeom prst="chevron">
            <a:avLst/>
          </a:prstGeom>
          <a:solidFill>
            <a:srgbClr val="7F9F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PRE</a:t>
            </a:r>
          </a:p>
          <a:p>
            <a:pPr algn="ctr"/>
            <a:r>
              <a:rPr lang="en-GB" sz="1600" b="1" dirty="0">
                <a:latin typeface="Lato" panose="020F0502020204030203" pitchFamily="34" charset="0"/>
              </a:rPr>
              <a:t>PROCESSING</a:t>
            </a:r>
            <a:endParaRPr lang="id-ID" sz="1600" b="1" dirty="0">
              <a:latin typeface="Lato" panose="020F0502020204030203" pitchFamily="34" charset="0"/>
            </a:endParaRPr>
          </a:p>
        </p:txBody>
      </p:sp>
      <p:sp>
        <p:nvSpPr>
          <p:cNvPr id="105" name="Arrow: Chevron 104">
            <a:extLst>
              <a:ext uri="{FF2B5EF4-FFF2-40B4-BE49-F238E27FC236}">
                <a16:creationId xmlns:a16="http://schemas.microsoft.com/office/drawing/2014/main" id="{2D3A8364-D7B7-A1A7-3F42-804D94A03872}"/>
              </a:ext>
            </a:extLst>
          </p:cNvPr>
          <p:cNvSpPr/>
          <p:nvPr/>
        </p:nvSpPr>
        <p:spPr>
          <a:xfrm>
            <a:off x="4859358" y="1460500"/>
            <a:ext cx="2498683" cy="692150"/>
          </a:xfrm>
          <a:prstGeom prst="chevron">
            <a:avLst/>
          </a:prstGeom>
          <a:solidFill>
            <a:srgbClr val="719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MODELING</a:t>
            </a:r>
            <a:endParaRPr lang="id-ID" sz="1600" b="1" dirty="0">
              <a:latin typeface="Lato" panose="020F0502020204030203" pitchFamily="34" charset="0"/>
            </a:endParaRPr>
          </a:p>
        </p:txBody>
      </p:sp>
      <p:sp>
        <p:nvSpPr>
          <p:cNvPr id="106" name="Arrow: Chevron 105">
            <a:extLst>
              <a:ext uri="{FF2B5EF4-FFF2-40B4-BE49-F238E27FC236}">
                <a16:creationId xmlns:a16="http://schemas.microsoft.com/office/drawing/2014/main" id="{B3F8C17C-4B83-A465-8BE2-2DAB8D4071D3}"/>
              </a:ext>
            </a:extLst>
          </p:cNvPr>
          <p:cNvSpPr/>
          <p:nvPr/>
        </p:nvSpPr>
        <p:spPr>
          <a:xfrm>
            <a:off x="7246256" y="1460500"/>
            <a:ext cx="2498683" cy="692150"/>
          </a:xfrm>
          <a:prstGeom prst="chevron">
            <a:avLst/>
          </a:prstGeom>
          <a:solidFill>
            <a:srgbClr val="658C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HYPERPARAM TUNING</a:t>
            </a:r>
            <a:endParaRPr lang="id-ID" sz="1600" b="1" dirty="0">
              <a:latin typeface="Lato" panose="020F0502020204030203" pitchFamily="34" charset="0"/>
            </a:endParaRPr>
          </a:p>
        </p:txBody>
      </p:sp>
      <p:sp>
        <p:nvSpPr>
          <p:cNvPr id="107" name="Arrow: Chevron 106">
            <a:extLst>
              <a:ext uri="{FF2B5EF4-FFF2-40B4-BE49-F238E27FC236}">
                <a16:creationId xmlns:a16="http://schemas.microsoft.com/office/drawing/2014/main" id="{238AC7B3-5D6A-14D8-4F11-3AF64FD08FF5}"/>
              </a:ext>
            </a:extLst>
          </p:cNvPr>
          <p:cNvSpPr/>
          <p:nvPr/>
        </p:nvSpPr>
        <p:spPr>
          <a:xfrm>
            <a:off x="9633153" y="1460500"/>
            <a:ext cx="2498683" cy="692150"/>
          </a:xfrm>
          <a:prstGeom prst="chevron">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IMPLEMENT</a:t>
            </a:r>
          </a:p>
          <a:p>
            <a:pPr algn="ctr"/>
            <a:r>
              <a:rPr lang="en-GB" sz="1600" b="1" dirty="0">
                <a:latin typeface="Lato" panose="020F0502020204030203" pitchFamily="34" charset="0"/>
              </a:rPr>
              <a:t>THE MODEL</a:t>
            </a:r>
            <a:endParaRPr lang="id-ID" sz="1600" b="1" dirty="0">
              <a:latin typeface="Lato" panose="020F0502020204030203" pitchFamily="34" charset="0"/>
            </a:endParaRPr>
          </a:p>
        </p:txBody>
      </p:sp>
      <p:sp>
        <p:nvSpPr>
          <p:cNvPr id="111" name="Arrow: Pentagon 110">
            <a:extLst>
              <a:ext uri="{FF2B5EF4-FFF2-40B4-BE49-F238E27FC236}">
                <a16:creationId xmlns:a16="http://schemas.microsoft.com/office/drawing/2014/main" id="{35EDC24C-B061-B327-82D4-E679CE53579A}"/>
              </a:ext>
            </a:extLst>
          </p:cNvPr>
          <p:cNvSpPr/>
          <p:nvPr/>
        </p:nvSpPr>
        <p:spPr>
          <a:xfrm>
            <a:off x="97561" y="1460500"/>
            <a:ext cx="2498683" cy="692150"/>
          </a:xfrm>
          <a:prstGeom prst="homePlate">
            <a:avLst/>
          </a:prstGeom>
          <a:solidFill>
            <a:srgbClr val="8DA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latin typeface="Lato" panose="020F0502020204030203" pitchFamily="34" charset="0"/>
              </a:rPr>
              <a:t>DATA </a:t>
            </a:r>
          </a:p>
          <a:p>
            <a:pPr algn="ctr"/>
            <a:r>
              <a:rPr lang="en-GB" sz="1600" b="1" dirty="0">
                <a:latin typeface="Lato" panose="020F0502020204030203" pitchFamily="34" charset="0"/>
              </a:rPr>
              <a:t>CLEANING</a:t>
            </a:r>
            <a:endParaRPr lang="id-ID" sz="1600" b="1" dirty="0">
              <a:latin typeface="Lato" panose="020F0502020204030203" pitchFamily="34" charset="0"/>
            </a:endParaRPr>
          </a:p>
        </p:txBody>
      </p:sp>
      <p:cxnSp>
        <p:nvCxnSpPr>
          <p:cNvPr id="113" name="Straight Connector 112">
            <a:extLst>
              <a:ext uri="{FF2B5EF4-FFF2-40B4-BE49-F238E27FC236}">
                <a16:creationId xmlns:a16="http://schemas.microsoft.com/office/drawing/2014/main" id="{E6FD0E43-7E35-9167-504B-BE99B76E27F2}"/>
              </a:ext>
            </a:extLst>
          </p:cNvPr>
          <p:cNvCxnSpPr>
            <a:cxnSpLocks/>
          </p:cNvCxnSpPr>
          <p:nvPr/>
        </p:nvCxnSpPr>
        <p:spPr>
          <a:xfrm>
            <a:off x="103047"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F3BC991-20C4-CF19-DBE1-8D7BB61270D6}"/>
              </a:ext>
            </a:extLst>
          </p:cNvPr>
          <p:cNvCxnSpPr>
            <a:cxnSpLocks/>
          </p:cNvCxnSpPr>
          <p:nvPr/>
        </p:nvCxnSpPr>
        <p:spPr>
          <a:xfrm>
            <a:off x="2481986"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92FE51D-79B6-0061-7292-AE0C3AE5104F}"/>
              </a:ext>
            </a:extLst>
          </p:cNvPr>
          <p:cNvCxnSpPr>
            <a:cxnSpLocks/>
          </p:cNvCxnSpPr>
          <p:nvPr/>
        </p:nvCxnSpPr>
        <p:spPr>
          <a:xfrm>
            <a:off x="4862533"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C6E19C1-3BA7-512F-04DA-15CA5DC55654}"/>
              </a:ext>
            </a:extLst>
          </p:cNvPr>
          <p:cNvCxnSpPr>
            <a:cxnSpLocks/>
          </p:cNvCxnSpPr>
          <p:nvPr/>
        </p:nvCxnSpPr>
        <p:spPr>
          <a:xfrm>
            <a:off x="7252606"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3FE516E-C30E-D0ED-B878-E73BA895BDA6}"/>
              </a:ext>
            </a:extLst>
          </p:cNvPr>
          <p:cNvCxnSpPr>
            <a:cxnSpLocks/>
          </p:cNvCxnSpPr>
          <p:nvPr/>
        </p:nvCxnSpPr>
        <p:spPr>
          <a:xfrm>
            <a:off x="9635534" y="2152650"/>
            <a:ext cx="0" cy="4458215"/>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1FE12049-1244-125D-A6AD-EDE55C694AE1}"/>
              </a:ext>
            </a:extLst>
          </p:cNvPr>
          <p:cNvSpPr txBox="1"/>
          <p:nvPr/>
        </p:nvSpPr>
        <p:spPr>
          <a:xfrm>
            <a:off x="112837" y="2180453"/>
            <a:ext cx="2274084" cy="1470659"/>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dirty="0">
                <a:solidFill>
                  <a:srgbClr val="939598"/>
                </a:solidFill>
                <a:latin typeface="Lato" panose="020F0502020204030203" pitchFamily="34" charset="0"/>
              </a:rPr>
              <a:t>Check for duplicate data &amp; missing values</a:t>
            </a:r>
          </a:p>
          <a:p>
            <a:pPr marL="180000" indent="-180000">
              <a:lnSpc>
                <a:spcPts val="2200"/>
              </a:lnSpc>
              <a:buFont typeface="Arial" panose="020B0604020202020204" pitchFamily="34" charset="0"/>
              <a:buChar char="•"/>
            </a:pPr>
            <a:r>
              <a:rPr lang="en-GB" sz="1400" dirty="0">
                <a:solidFill>
                  <a:srgbClr val="939598"/>
                </a:solidFill>
                <a:latin typeface="Lato" panose="020F0502020204030203" pitchFamily="34" charset="0"/>
              </a:rPr>
              <a:t>Label the data for machine learning</a:t>
            </a:r>
            <a:endParaRPr lang="id-ID" sz="1400" dirty="0">
              <a:solidFill>
                <a:srgbClr val="939598"/>
              </a:solidFill>
              <a:latin typeface="Lato" panose="020F0502020204030203" pitchFamily="34" charset="0"/>
            </a:endParaRPr>
          </a:p>
          <a:p>
            <a:pPr marL="180000" indent="-180000">
              <a:lnSpc>
                <a:spcPts val="2200"/>
              </a:lnSpc>
              <a:buFont typeface="Arial" panose="020B0604020202020204" pitchFamily="34" charset="0"/>
              <a:buChar char="•"/>
            </a:pPr>
            <a:endParaRPr lang="id-ID" sz="1400" dirty="0">
              <a:solidFill>
                <a:srgbClr val="939598"/>
              </a:solidFill>
              <a:latin typeface="Lato" panose="020F0502020204030203" pitchFamily="34" charset="0"/>
            </a:endParaRPr>
          </a:p>
        </p:txBody>
      </p:sp>
      <p:sp>
        <p:nvSpPr>
          <p:cNvPr id="122" name="TextBox 121">
            <a:extLst>
              <a:ext uri="{FF2B5EF4-FFF2-40B4-BE49-F238E27FC236}">
                <a16:creationId xmlns:a16="http://schemas.microsoft.com/office/drawing/2014/main" id="{18C04D2F-F1E3-31F9-5C27-866E02433E74}"/>
              </a:ext>
            </a:extLst>
          </p:cNvPr>
          <p:cNvSpPr txBox="1"/>
          <p:nvPr/>
        </p:nvSpPr>
        <p:spPr>
          <a:xfrm>
            <a:off x="2549896" y="2180453"/>
            <a:ext cx="2274084" cy="4291944"/>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Translate the review_comment_message from Portugese to English</a:t>
            </a:r>
          </a:p>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Convert emoji into text</a:t>
            </a:r>
          </a:p>
          <a:p>
            <a:pPr marL="180000" indent="-180000">
              <a:lnSpc>
                <a:spcPts val="2200"/>
              </a:lnSpc>
              <a:buFont typeface="Arial" panose="020B0604020202020204" pitchFamily="34" charset="0"/>
              <a:buChar char="•"/>
            </a:pPr>
            <a:r>
              <a:rPr lang="id-ID" sz="1400" noProof="1">
                <a:solidFill>
                  <a:srgbClr val="939598"/>
                </a:solidFill>
                <a:latin typeface="Lato" panose="020F0502020204030203" pitchFamily="34" charset="0"/>
              </a:rPr>
              <a:t>Standardize the review_comment_message</a:t>
            </a:r>
            <a:r>
              <a:rPr lang="en-GB" sz="1400" noProof="1">
                <a:solidFill>
                  <a:srgbClr val="939598"/>
                </a:solidFill>
                <a:latin typeface="Lato" panose="020F0502020204030203" pitchFamily="34" charset="0"/>
              </a:rPr>
              <a:t> (Lower, remove contraction, … , lemmatize)</a:t>
            </a:r>
          </a:p>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Understanding the review_comment_message through ngram analysis &amp; document length</a:t>
            </a:r>
            <a:endParaRPr lang="id-ID" sz="1400" noProof="1">
              <a:solidFill>
                <a:srgbClr val="939598"/>
              </a:solidFill>
              <a:latin typeface="Lato" panose="020F0502020204030203" pitchFamily="34" charset="0"/>
            </a:endParaRPr>
          </a:p>
        </p:txBody>
      </p:sp>
      <p:sp>
        <p:nvSpPr>
          <p:cNvPr id="128" name="TextBox 127">
            <a:extLst>
              <a:ext uri="{FF2B5EF4-FFF2-40B4-BE49-F238E27FC236}">
                <a16:creationId xmlns:a16="http://schemas.microsoft.com/office/drawing/2014/main" id="{BD4D8493-1D61-28D2-69A1-9E3B1813B852}"/>
              </a:ext>
            </a:extLst>
          </p:cNvPr>
          <p:cNvSpPr txBox="1"/>
          <p:nvPr/>
        </p:nvSpPr>
        <p:spPr>
          <a:xfrm>
            <a:off x="4924101" y="2180453"/>
            <a:ext cx="2274084" cy="2317045"/>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Try 3 different models (Logreg, Naïve Bayes, XGBoost) with resampling method (SMOTE &amp; NearMiss) to see which 1 give the best results</a:t>
            </a:r>
          </a:p>
          <a:p>
            <a:pPr marL="180000" indent="-180000">
              <a:lnSpc>
                <a:spcPts val="2200"/>
              </a:lnSpc>
              <a:buFont typeface="Arial" panose="020B0604020202020204" pitchFamily="34" charset="0"/>
              <a:buChar char="•"/>
            </a:pPr>
            <a:endParaRPr lang="id-ID" sz="1400" noProof="1">
              <a:solidFill>
                <a:srgbClr val="939598"/>
              </a:solidFill>
              <a:latin typeface="Lato" panose="020F0502020204030203" pitchFamily="34" charset="0"/>
            </a:endParaRPr>
          </a:p>
        </p:txBody>
      </p:sp>
      <p:sp>
        <p:nvSpPr>
          <p:cNvPr id="129" name="TextBox 128">
            <a:extLst>
              <a:ext uri="{FF2B5EF4-FFF2-40B4-BE49-F238E27FC236}">
                <a16:creationId xmlns:a16="http://schemas.microsoft.com/office/drawing/2014/main" id="{F12773C0-0C9B-D218-F017-92884C3EC7C6}"/>
              </a:ext>
            </a:extLst>
          </p:cNvPr>
          <p:cNvSpPr txBox="1"/>
          <p:nvPr/>
        </p:nvSpPr>
        <p:spPr>
          <a:xfrm>
            <a:off x="7314173" y="2180453"/>
            <a:ext cx="2274084" cy="2599173"/>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Hyperparameter Tuning result, ROC AUC Graph, and other metrics graph</a:t>
            </a:r>
          </a:p>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Understand what kind of words that make a review comment message positive or negative (Feature importance)</a:t>
            </a:r>
          </a:p>
        </p:txBody>
      </p:sp>
      <p:sp>
        <p:nvSpPr>
          <p:cNvPr id="130" name="TextBox 129">
            <a:extLst>
              <a:ext uri="{FF2B5EF4-FFF2-40B4-BE49-F238E27FC236}">
                <a16:creationId xmlns:a16="http://schemas.microsoft.com/office/drawing/2014/main" id="{996AC07F-201A-5ADD-E730-4885B487FD63}"/>
              </a:ext>
            </a:extLst>
          </p:cNvPr>
          <p:cNvSpPr txBox="1"/>
          <p:nvPr/>
        </p:nvSpPr>
        <p:spPr>
          <a:xfrm>
            <a:off x="9719876" y="2180453"/>
            <a:ext cx="2274084" cy="2599173"/>
          </a:xfrm>
          <a:prstGeom prst="rect">
            <a:avLst/>
          </a:prstGeom>
          <a:noFill/>
        </p:spPr>
        <p:txBody>
          <a:bodyPr wrap="square" rtlCol="0">
            <a:spAutoFit/>
          </a:bodyPr>
          <a:lstStyle/>
          <a:p>
            <a:pPr marL="180000" indent="-180000">
              <a:lnSpc>
                <a:spcPts val="2200"/>
              </a:lnSpc>
              <a:buFont typeface="Arial" panose="020B0604020202020204" pitchFamily="34" charset="0"/>
              <a:buChar char="•"/>
            </a:pPr>
            <a:r>
              <a:rPr lang="en-GB" sz="1400" noProof="1">
                <a:solidFill>
                  <a:srgbClr val="939598"/>
                </a:solidFill>
                <a:latin typeface="Lato" panose="020F0502020204030203" pitchFamily="34" charset="0"/>
              </a:rPr>
              <a:t>If you have new review comment message (Ecommerce review comment message), you can try to use our model to classify the review comment message (Is it positive or negative sentiment?) </a:t>
            </a:r>
          </a:p>
        </p:txBody>
      </p:sp>
      <p:sp>
        <p:nvSpPr>
          <p:cNvPr id="131" name="TextBox 130">
            <a:extLst>
              <a:ext uri="{FF2B5EF4-FFF2-40B4-BE49-F238E27FC236}">
                <a16:creationId xmlns:a16="http://schemas.microsoft.com/office/drawing/2014/main" id="{024A9343-F1F4-9626-494B-D18A92B47406}"/>
              </a:ext>
            </a:extLst>
          </p:cNvPr>
          <p:cNvSpPr txBox="1"/>
          <p:nvPr/>
        </p:nvSpPr>
        <p:spPr>
          <a:xfrm>
            <a:off x="75701" y="497661"/>
            <a:ext cx="11620500" cy="413062"/>
          </a:xfrm>
          <a:prstGeom prst="rect">
            <a:avLst/>
          </a:prstGeom>
          <a:noFill/>
        </p:spPr>
        <p:txBody>
          <a:bodyPr wrap="square" rtlCol="0">
            <a:spAutoFit/>
          </a:bodyPr>
          <a:lstStyle/>
          <a:p>
            <a:pPr>
              <a:lnSpc>
                <a:spcPct val="150000"/>
              </a:lnSpc>
            </a:pPr>
            <a:r>
              <a:rPr lang="en-GB" sz="1600" b="1" dirty="0">
                <a:solidFill>
                  <a:srgbClr val="414142"/>
                </a:solidFill>
                <a:latin typeface="Lato" panose="020F0502020204030203" pitchFamily="34" charset="0"/>
              </a:rPr>
              <a:t>OVERALL MACHINE LEARNING PROCESS</a:t>
            </a:r>
            <a:endParaRPr lang="id-ID" sz="1600" b="1" dirty="0">
              <a:solidFill>
                <a:srgbClr val="414142"/>
              </a:solidFill>
              <a:latin typeface="Lato" panose="020F0502020204030203" pitchFamily="34" charset="0"/>
            </a:endParaRPr>
          </a:p>
        </p:txBody>
      </p:sp>
    </p:spTree>
    <p:extLst>
      <p:ext uri="{BB962C8B-B14F-4D97-AF65-F5344CB8AC3E}">
        <p14:creationId xmlns:p14="http://schemas.microsoft.com/office/powerpoint/2010/main" val="2857824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p:nvPr/>
        </p:nvSpPr>
        <p:spPr>
          <a:xfrm>
            <a:off x="168774" y="144090"/>
            <a:ext cx="7667126" cy="707886"/>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INTRODUCTION</a:t>
            </a:r>
            <a:endParaRPr sz="4000" b="1" i="0" u="none" strike="noStrike" cap="none">
              <a:solidFill>
                <a:srgbClr val="414142"/>
              </a:solidFill>
              <a:latin typeface="Lato"/>
              <a:ea typeface="Lato"/>
              <a:cs typeface="Lato"/>
              <a:sym typeface="Lato"/>
            </a:endParaRPr>
          </a:p>
        </p:txBody>
      </p:sp>
      <p:sp>
        <p:nvSpPr>
          <p:cNvPr id="120" name="Google Shape;120;p3"/>
          <p:cNvSpPr txBox="1"/>
          <p:nvPr/>
        </p:nvSpPr>
        <p:spPr>
          <a:xfrm>
            <a:off x="3187031" y="2102988"/>
            <a:ext cx="5665538"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Lato"/>
                <a:ea typeface="Lato"/>
                <a:cs typeface="Lato"/>
                <a:sym typeface="Lato"/>
              </a:rPr>
              <a:t>Alfian</a:t>
            </a:r>
            <a:endParaRPr/>
          </a:p>
          <a:p>
            <a:pPr marL="0" marR="0" lvl="0" indent="0" algn="l" rtl="0">
              <a:spcBef>
                <a:spcPts val="0"/>
              </a:spcBef>
              <a:spcAft>
                <a:spcPts val="0"/>
              </a:spcAft>
              <a:buNone/>
            </a:pPr>
            <a:r>
              <a:rPr lang="en-US" sz="1400" b="1">
                <a:solidFill>
                  <a:srgbClr val="7B7B7B"/>
                </a:solidFill>
                <a:latin typeface="Lato"/>
                <a:ea typeface="Lato"/>
                <a:cs typeface="Lato"/>
                <a:sym typeface="Lato"/>
              </a:rPr>
              <a:t>Civil Engineering Graduate</a:t>
            </a:r>
            <a:endParaRPr/>
          </a:p>
          <a:p>
            <a:pPr marL="0" marR="0" lvl="0" indent="0" algn="l" rtl="0">
              <a:spcBef>
                <a:spcPts val="0"/>
              </a:spcBef>
              <a:spcAft>
                <a:spcPts val="0"/>
              </a:spcAft>
              <a:buNone/>
            </a:pPr>
            <a:r>
              <a:rPr lang="en-US" sz="1400">
                <a:solidFill>
                  <a:srgbClr val="A7A9AC"/>
                </a:solidFill>
                <a:latin typeface="Lato"/>
                <a:ea typeface="Lato"/>
                <a:cs typeface="Lato"/>
                <a:sym typeface="Lato"/>
              </a:rPr>
              <a:t>Previously working as Jr. BIM Engineer</a:t>
            </a:r>
            <a:endParaRPr/>
          </a:p>
        </p:txBody>
      </p:sp>
      <p:sp>
        <p:nvSpPr>
          <p:cNvPr id="121" name="Google Shape;121;p3"/>
          <p:cNvSpPr txBox="1"/>
          <p:nvPr/>
        </p:nvSpPr>
        <p:spPr>
          <a:xfrm>
            <a:off x="3187031" y="4602662"/>
            <a:ext cx="5665538"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Lato"/>
                <a:ea typeface="Lato"/>
                <a:cs typeface="Lato"/>
                <a:sym typeface="Lato"/>
              </a:rPr>
              <a:t>Owen Agitza Jaya</a:t>
            </a:r>
            <a:endParaRPr/>
          </a:p>
          <a:p>
            <a:pPr marL="0" marR="0" lvl="0" indent="0" algn="l" rtl="0">
              <a:spcBef>
                <a:spcPts val="0"/>
              </a:spcBef>
              <a:spcAft>
                <a:spcPts val="0"/>
              </a:spcAft>
              <a:buNone/>
            </a:pPr>
            <a:r>
              <a:rPr lang="en-US" sz="1400" b="1">
                <a:solidFill>
                  <a:srgbClr val="7B7B7B"/>
                </a:solidFill>
                <a:latin typeface="Lato"/>
                <a:ea typeface="Lato"/>
                <a:cs typeface="Lato"/>
                <a:sym typeface="Lato"/>
              </a:rPr>
              <a:t>Food Technology Graduate</a:t>
            </a:r>
            <a:endParaRPr/>
          </a:p>
          <a:p>
            <a:pPr marL="0" marR="0" lvl="0" indent="0" algn="l" rtl="0">
              <a:spcBef>
                <a:spcPts val="0"/>
              </a:spcBef>
              <a:spcAft>
                <a:spcPts val="0"/>
              </a:spcAft>
              <a:buNone/>
            </a:pPr>
            <a:r>
              <a:rPr lang="en-US" sz="1400">
                <a:solidFill>
                  <a:srgbClr val="A7A9AC"/>
                </a:solidFill>
                <a:latin typeface="Lato"/>
                <a:ea typeface="Lato"/>
                <a:cs typeface="Lato"/>
                <a:sym typeface="Lato"/>
              </a:rPr>
              <a:t>Previously working as packaging R&amp;D</a:t>
            </a:r>
            <a:endParaRPr/>
          </a:p>
        </p:txBody>
      </p:sp>
      <p:pic>
        <p:nvPicPr>
          <p:cNvPr id="122" name="Google Shape;122;p3"/>
          <p:cNvPicPr preferRelativeResize="0"/>
          <p:nvPr/>
        </p:nvPicPr>
        <p:blipFill rotWithShape="1">
          <a:blip r:embed="rId3">
            <a:alphaModFix/>
          </a:blip>
          <a:srcRect l="-10293" t="2823" r="-13625" b="14565"/>
          <a:stretch/>
        </p:blipFill>
        <p:spPr>
          <a:xfrm>
            <a:off x="1056047" y="3972586"/>
            <a:ext cx="2014900" cy="2014900"/>
          </a:xfrm>
          <a:prstGeom prst="ellipse">
            <a:avLst/>
          </a:prstGeom>
          <a:noFill/>
          <a:ln w="19050" cap="flat" cmpd="sng">
            <a:solidFill>
              <a:srgbClr val="AEABAB"/>
            </a:solidFill>
            <a:prstDash val="solid"/>
            <a:round/>
            <a:headEnd type="none" w="sm" len="sm"/>
            <a:tailEnd type="none" w="sm" len="sm"/>
          </a:ln>
        </p:spPr>
      </p:pic>
      <p:pic>
        <p:nvPicPr>
          <p:cNvPr id="123" name="Google Shape;123;p3"/>
          <p:cNvPicPr preferRelativeResize="0"/>
          <p:nvPr/>
        </p:nvPicPr>
        <p:blipFill>
          <a:blip r:embed="rId4">
            <a:alphaModFix/>
          </a:blip>
          <a:stretch>
            <a:fillRect/>
          </a:stretch>
        </p:blipFill>
        <p:spPr>
          <a:xfrm>
            <a:off x="1094750" y="1517474"/>
            <a:ext cx="1946000" cy="19459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2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MACHINE LEARNING PROCESS</a:t>
            </a:r>
            <a:endParaRPr sz="3500" b="1" i="0" u="none" strike="noStrike" cap="none">
              <a:solidFill>
                <a:srgbClr val="414142"/>
              </a:solidFill>
              <a:latin typeface="Lato"/>
              <a:ea typeface="Lato"/>
              <a:cs typeface="Lato"/>
              <a:sym typeface="Lato"/>
            </a:endParaRPr>
          </a:p>
        </p:txBody>
      </p:sp>
      <p:sp>
        <p:nvSpPr>
          <p:cNvPr id="421" name="Google Shape;421;p29"/>
          <p:cNvSpPr txBox="1"/>
          <p:nvPr/>
        </p:nvSpPr>
        <p:spPr>
          <a:xfrm>
            <a:off x="323351" y="3127702"/>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dirty="0">
                <a:solidFill>
                  <a:srgbClr val="4E79A7"/>
                </a:solidFill>
                <a:latin typeface="Lato"/>
                <a:ea typeface="Lato"/>
                <a:cs typeface="Lato"/>
                <a:sym typeface="Lato"/>
              </a:rPr>
              <a:t>Machine Learning Preparation</a:t>
            </a:r>
            <a:endParaRPr sz="2200" b="1" dirty="0">
              <a:solidFill>
                <a:srgbClr val="4E79A7"/>
              </a:solidFill>
              <a:latin typeface="Lato"/>
              <a:ea typeface="Lato"/>
              <a:cs typeface="Lato"/>
              <a:sym typeface="Lato"/>
            </a:endParaRPr>
          </a:p>
        </p:txBody>
      </p:sp>
      <p:sp>
        <p:nvSpPr>
          <p:cNvPr id="422" name="Google Shape;422;p29"/>
          <p:cNvSpPr txBox="1"/>
          <p:nvPr/>
        </p:nvSpPr>
        <p:spPr>
          <a:xfrm>
            <a:off x="770438" y="3607582"/>
            <a:ext cx="10513512" cy="3298298"/>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Data cleaning</a:t>
            </a:r>
            <a:r>
              <a:rPr lang="en-US" sz="1600" dirty="0">
                <a:solidFill>
                  <a:srgbClr val="939598"/>
                </a:solidFill>
                <a:latin typeface="Lato"/>
                <a:ea typeface="Lato"/>
                <a:cs typeface="Lato"/>
                <a:sym typeface="Lato"/>
              </a:rPr>
              <a:t> </a:t>
            </a:r>
            <a:r>
              <a:rPr lang="en-US" sz="1400" dirty="0">
                <a:solidFill>
                  <a:srgbClr val="939598"/>
                </a:solidFill>
                <a:latin typeface="Lato"/>
                <a:ea typeface="Lato"/>
                <a:cs typeface="Lato"/>
                <a:sym typeface="Lato"/>
              </a:rPr>
              <a:t>(missing value, duplicate value)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Labelling</a:t>
            </a:r>
            <a:r>
              <a:rPr lang="en-US" sz="1400" dirty="0">
                <a:solidFill>
                  <a:srgbClr val="4E79A7"/>
                </a:solidFill>
                <a:latin typeface="Lato"/>
                <a:ea typeface="Lato"/>
                <a:cs typeface="Lato"/>
                <a:sym typeface="Lato"/>
              </a:rPr>
              <a:t> </a:t>
            </a:r>
            <a:r>
              <a:rPr lang="en-US" sz="1400" dirty="0">
                <a:solidFill>
                  <a:srgbClr val="939598"/>
                </a:solidFill>
                <a:latin typeface="Lato"/>
                <a:ea typeface="Lato"/>
                <a:cs typeface="Lato"/>
                <a:sym typeface="Lato"/>
              </a:rPr>
              <a:t>the data based on given star (review), in which star &gt; 3 =&gt; positive sentiment and star </a:t>
            </a:r>
            <a:r>
              <a:rPr lang="en-ID" b="1" i="0" dirty="0">
                <a:solidFill>
                  <a:srgbClr val="BDC1C6"/>
                </a:solidFill>
                <a:effectLst/>
                <a:latin typeface="arial" panose="020B0604020202020204" pitchFamily="34" charset="0"/>
              </a:rPr>
              <a:t>≤ </a:t>
            </a:r>
            <a:r>
              <a:rPr lang="en-US" sz="1400" dirty="0">
                <a:solidFill>
                  <a:srgbClr val="939598"/>
                </a:solidFill>
                <a:latin typeface="Lato"/>
                <a:ea typeface="Lato"/>
                <a:cs typeface="Lato"/>
                <a:sym typeface="Lato"/>
              </a:rPr>
              <a:t> 3 =&gt; negative sentiment</a:t>
            </a:r>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Pre-processing 1 </a:t>
            </a:r>
            <a:r>
              <a:rPr lang="en-US" sz="1400" dirty="0">
                <a:solidFill>
                  <a:srgbClr val="939598"/>
                </a:solidFill>
                <a:latin typeface="Lato"/>
                <a:ea typeface="Lato"/>
                <a:cs typeface="Lato"/>
                <a:sym typeface="Lato"/>
              </a:rPr>
              <a:t>the review comment message :</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Translating the corpus from Portuguese to English</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Convert emoji into text</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Pre-processing 2</a:t>
            </a:r>
            <a:r>
              <a:rPr lang="en-US" sz="1400" dirty="0">
                <a:solidFill>
                  <a:srgbClr val="939598"/>
                </a:solidFill>
                <a:latin typeface="Lato"/>
                <a:ea typeface="Lato"/>
                <a:cs typeface="Lato"/>
                <a:sym typeface="Lato"/>
              </a:rPr>
              <a:t>,  standardized the review comment message</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Lowercase, remove [contraction, numbers, punctuation, whitespace, </a:t>
            </a:r>
            <a:r>
              <a:rPr lang="en-US" sz="1400" b="0" i="0" u="none" strike="noStrike" cap="none" dirty="0" err="1">
                <a:solidFill>
                  <a:srgbClr val="939598"/>
                </a:solidFill>
                <a:latin typeface="Lato"/>
                <a:ea typeface="Lato"/>
                <a:cs typeface="Lato"/>
                <a:sym typeface="Lato"/>
              </a:rPr>
              <a:t>stopwords</a:t>
            </a:r>
            <a:r>
              <a:rPr lang="en-US" sz="1400" b="0" i="0" u="none" strike="noStrike" cap="none" dirty="0">
                <a:solidFill>
                  <a:srgbClr val="939598"/>
                </a:solidFill>
                <a:latin typeface="Lato"/>
                <a:ea typeface="Lato"/>
                <a:cs typeface="Lato"/>
                <a:sym typeface="Lato"/>
              </a:rPr>
              <a:t>], lemmatize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Understanding our review comment message </a:t>
            </a:r>
            <a:r>
              <a:rPr lang="en-US" sz="1400" dirty="0">
                <a:solidFill>
                  <a:srgbClr val="939598"/>
                </a:solidFill>
                <a:latin typeface="Lato"/>
                <a:ea typeface="Lato"/>
                <a:cs typeface="Lato"/>
                <a:sym typeface="Lato"/>
              </a:rPr>
              <a:t>(positive &amp; negative response) based on frequency (1 – gram, bigram, trigram)</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Split the data </a:t>
            </a:r>
            <a:r>
              <a:rPr lang="en-US" sz="1400" dirty="0">
                <a:solidFill>
                  <a:srgbClr val="939598"/>
                </a:solidFill>
                <a:latin typeface="Lato"/>
                <a:ea typeface="Lato"/>
                <a:cs typeface="Lato"/>
                <a:sym typeface="Lato"/>
              </a:rPr>
              <a:t>into train validation set &amp; test set (80:20)</a:t>
            </a:r>
            <a:endParaRPr dirty="0"/>
          </a:p>
        </p:txBody>
      </p:sp>
      <p:sp>
        <p:nvSpPr>
          <p:cNvPr id="423" name="Google Shape;423;p29"/>
          <p:cNvSpPr txBox="1"/>
          <p:nvPr/>
        </p:nvSpPr>
        <p:spPr>
          <a:xfrm>
            <a:off x="323351" y="732538"/>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E79A7"/>
                </a:solidFill>
                <a:latin typeface="Lato"/>
                <a:ea typeface="Lato"/>
                <a:cs typeface="Lato"/>
                <a:sym typeface="Lato"/>
              </a:rPr>
              <a:t>Preliminary Information</a:t>
            </a:r>
            <a:endParaRPr sz="2200" b="1">
              <a:solidFill>
                <a:srgbClr val="4E79A7"/>
              </a:solidFill>
              <a:latin typeface="Lato"/>
              <a:ea typeface="Lato"/>
              <a:cs typeface="Lato"/>
              <a:sym typeface="Lato"/>
            </a:endParaRPr>
          </a:p>
        </p:txBody>
      </p:sp>
      <p:sp>
        <p:nvSpPr>
          <p:cNvPr id="424" name="Google Shape;424;p29"/>
          <p:cNvSpPr txBox="1"/>
          <p:nvPr/>
        </p:nvSpPr>
        <p:spPr>
          <a:xfrm>
            <a:off x="770438" y="1212418"/>
            <a:ext cx="10513512" cy="1695296"/>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In this process We do several things below : </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Using </a:t>
            </a:r>
            <a:r>
              <a:rPr lang="en-US" sz="1600" b="0" i="0" u="none" strike="noStrike" cap="none" dirty="0">
                <a:solidFill>
                  <a:srgbClr val="4E79A7"/>
                </a:solidFill>
                <a:latin typeface="Lato"/>
                <a:ea typeface="Lato"/>
                <a:cs typeface="Lato"/>
                <a:sym typeface="Lato"/>
              </a:rPr>
              <a:t>pipeline </a:t>
            </a:r>
            <a:r>
              <a:rPr lang="en-US" sz="1400" b="0" i="0" u="none" strike="noStrike" cap="none" dirty="0">
                <a:solidFill>
                  <a:srgbClr val="939598"/>
                </a:solidFill>
                <a:latin typeface="Lato"/>
                <a:ea typeface="Lato"/>
                <a:cs typeface="Lato"/>
                <a:sym typeface="Lato"/>
              </a:rPr>
              <a:t>to combine text pre-processing (into DTM) and model</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Using cross validation to validate the model, cv method that we used is </a:t>
            </a:r>
            <a:r>
              <a:rPr lang="en-US" sz="1600" b="0" i="0" u="none" strike="noStrike" cap="none" dirty="0" err="1">
                <a:solidFill>
                  <a:srgbClr val="4E79A7"/>
                </a:solidFill>
                <a:latin typeface="Lato"/>
                <a:ea typeface="Lato"/>
                <a:cs typeface="Lato"/>
                <a:sym typeface="Lato"/>
              </a:rPr>
              <a:t>stratifiedKFold</a:t>
            </a:r>
            <a:r>
              <a:rPr lang="en-US" sz="1400" b="0" i="0" u="none" strike="noStrike" cap="none" dirty="0">
                <a:solidFill>
                  <a:srgbClr val="939598"/>
                </a:solidFill>
                <a:latin typeface="Lato"/>
                <a:ea typeface="Lato"/>
                <a:cs typeface="Lato"/>
                <a:sym typeface="Lato"/>
              </a:rPr>
              <a:t> with </a:t>
            </a:r>
            <a:r>
              <a:rPr lang="en-US" sz="1400" b="0" i="0" u="none" strike="noStrike" cap="none" dirty="0" err="1">
                <a:solidFill>
                  <a:srgbClr val="939598"/>
                </a:solidFill>
                <a:latin typeface="Lato"/>
                <a:ea typeface="Lato"/>
                <a:cs typeface="Lato"/>
                <a:sym typeface="Lato"/>
              </a:rPr>
              <a:t>n_splits</a:t>
            </a:r>
            <a:r>
              <a:rPr lang="en-US" sz="1400" b="0" i="0" u="none" strike="noStrike" cap="none" dirty="0">
                <a:solidFill>
                  <a:srgbClr val="939598"/>
                </a:solidFill>
                <a:latin typeface="Lato"/>
                <a:ea typeface="Lato"/>
                <a:cs typeface="Lato"/>
                <a:sym typeface="Lato"/>
              </a:rPr>
              <a:t> = 10.</a:t>
            </a:r>
            <a:endParaRPr sz="1400" b="0" i="0" u="none" strike="noStrike" cap="none" dirty="0">
              <a:solidFill>
                <a:srgbClr val="939598"/>
              </a:solidFill>
              <a:latin typeface="Lato"/>
              <a:ea typeface="Lato"/>
              <a:cs typeface="Lato"/>
              <a:sym typeface="Lato"/>
            </a:endParaRPr>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Metrics that we used are </a:t>
            </a:r>
            <a:r>
              <a:rPr lang="en-US" sz="1600" b="0" i="0" u="none" strike="noStrike" cap="none" dirty="0">
                <a:solidFill>
                  <a:srgbClr val="4E79A7"/>
                </a:solidFill>
                <a:latin typeface="Lato"/>
                <a:ea typeface="Lato"/>
                <a:cs typeface="Lato"/>
                <a:sym typeface="Lato"/>
              </a:rPr>
              <a:t>ROC AUC </a:t>
            </a:r>
            <a:r>
              <a:rPr lang="en-US" sz="1400" b="0" i="0" u="none" strike="noStrike" cap="none" dirty="0">
                <a:solidFill>
                  <a:srgbClr val="939598"/>
                </a:solidFill>
                <a:latin typeface="Lato"/>
                <a:ea typeface="Lato"/>
                <a:cs typeface="Lato"/>
                <a:sym typeface="Lato"/>
              </a:rPr>
              <a:t>(secondary metrics </a:t>
            </a:r>
            <a:r>
              <a:rPr lang="en-US" sz="1600" b="0" i="0" u="none" strike="noStrike" cap="none" dirty="0">
                <a:solidFill>
                  <a:srgbClr val="4E79A7"/>
                </a:solidFill>
                <a:latin typeface="Lato"/>
                <a:ea typeface="Lato"/>
                <a:cs typeface="Lato"/>
                <a:sym typeface="Lato"/>
              </a:rPr>
              <a:t>f1 score</a:t>
            </a:r>
            <a:r>
              <a:rPr lang="en-US" sz="1400" b="0" i="0" u="none" strike="noStrike" cap="none" dirty="0">
                <a:solidFill>
                  <a:srgbClr val="939598"/>
                </a:solidFill>
                <a:latin typeface="Lato"/>
                <a:ea typeface="Lato"/>
                <a:cs typeface="Lato"/>
                <a:sym typeface="Lato"/>
              </a:rPr>
              <a:t>)</a:t>
            </a:r>
            <a:endParaRPr dirty="0"/>
          </a:p>
          <a:p>
            <a:pPr marL="742950" marR="0" lvl="1" indent="-285750" algn="l" rtl="0">
              <a:lnSpc>
                <a:spcPts val="2500"/>
              </a:lnSpc>
              <a:spcBef>
                <a:spcPts val="0"/>
              </a:spcBef>
              <a:spcAft>
                <a:spcPts val="0"/>
              </a:spcAft>
              <a:buClr>
                <a:srgbClr val="4E79A7"/>
              </a:buClr>
              <a:buSzPts val="1600"/>
              <a:buFont typeface="Arial"/>
              <a:buChar char="•"/>
            </a:pPr>
            <a:r>
              <a:rPr lang="en-US" sz="1600" b="0" i="0" u="none" strike="noStrike" cap="none" dirty="0">
                <a:solidFill>
                  <a:srgbClr val="4E79A7"/>
                </a:solidFill>
                <a:latin typeface="Lato"/>
                <a:ea typeface="Lato"/>
                <a:cs typeface="Lato"/>
                <a:sym typeface="Lato"/>
              </a:rPr>
              <a:t>Hyperparameter Tuning</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MACHINE LEARNING PROCESS</a:t>
            </a:r>
            <a:endParaRPr sz="3500" b="1" i="0" u="none" strike="noStrike" cap="none">
              <a:solidFill>
                <a:srgbClr val="414142"/>
              </a:solidFill>
              <a:latin typeface="Lato"/>
              <a:ea typeface="Lato"/>
              <a:cs typeface="Lato"/>
              <a:sym typeface="Lato"/>
            </a:endParaRPr>
          </a:p>
        </p:txBody>
      </p:sp>
      <p:sp>
        <p:nvSpPr>
          <p:cNvPr id="431" name="Google Shape;431;p30"/>
          <p:cNvSpPr txBox="1"/>
          <p:nvPr/>
        </p:nvSpPr>
        <p:spPr>
          <a:xfrm>
            <a:off x="323351" y="732538"/>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E79A7"/>
                </a:solidFill>
                <a:latin typeface="Lato"/>
                <a:ea typeface="Lato"/>
                <a:cs typeface="Lato"/>
                <a:sym typeface="Lato"/>
              </a:rPr>
              <a:t>Machine Learning</a:t>
            </a:r>
            <a:endParaRPr sz="2200" b="1">
              <a:solidFill>
                <a:srgbClr val="4E79A7"/>
              </a:solidFill>
              <a:latin typeface="Lato"/>
              <a:ea typeface="Lato"/>
              <a:cs typeface="Lato"/>
              <a:sym typeface="Lato"/>
            </a:endParaRPr>
          </a:p>
        </p:txBody>
      </p:sp>
      <p:sp>
        <p:nvSpPr>
          <p:cNvPr id="432" name="Google Shape;432;p30"/>
          <p:cNvSpPr txBox="1"/>
          <p:nvPr/>
        </p:nvSpPr>
        <p:spPr>
          <a:xfrm>
            <a:off x="770438" y="1212418"/>
            <a:ext cx="10513512" cy="2977698"/>
          </a:xfrm>
          <a:prstGeom prst="rect">
            <a:avLst/>
          </a:prstGeom>
          <a:noFill/>
          <a:ln>
            <a:noFill/>
          </a:ln>
        </p:spPr>
        <p:txBody>
          <a:bodyPr spcFirstLastPara="1" wrap="square" lIns="91425" tIns="45700" rIns="91425" bIns="45700" anchor="t" anchorCtr="0">
            <a:spAutoFit/>
          </a:bodyPr>
          <a:lstStyle/>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Compare models using cross validation and test data </a:t>
            </a:r>
            <a:r>
              <a:rPr lang="en-US" sz="1600" dirty="0">
                <a:solidFill>
                  <a:srgbClr val="4E79A7"/>
                </a:solidFill>
                <a:latin typeface="Lato"/>
                <a:ea typeface="Lato"/>
                <a:cs typeface="Lato"/>
                <a:sym typeface="Lato"/>
              </a:rPr>
              <a:t>(Model Selection)</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Base model (Logistic Regression, Multinomial Naïve Bayes, </a:t>
            </a:r>
            <a:r>
              <a:rPr lang="en-US" sz="1400" b="0" i="0" u="none" strike="noStrike" cap="none" dirty="0" err="1">
                <a:solidFill>
                  <a:srgbClr val="939598"/>
                </a:solidFill>
                <a:latin typeface="Lato"/>
                <a:ea typeface="Lato"/>
                <a:cs typeface="Lato"/>
                <a:sym typeface="Lato"/>
              </a:rPr>
              <a:t>XGBoost</a:t>
            </a:r>
            <a:r>
              <a:rPr lang="en-US" sz="1400" b="0" i="0" u="none" strike="noStrike" cap="none" dirty="0">
                <a:solidFill>
                  <a:srgbClr val="939598"/>
                </a:solidFill>
                <a:latin typeface="Lato"/>
                <a:ea typeface="Lato"/>
                <a:cs typeface="Lato"/>
                <a:sym typeface="Lato"/>
              </a:rPr>
              <a:t>)</a:t>
            </a:r>
            <a:endParaRPr dirty="0"/>
          </a:p>
          <a:p>
            <a:pPr marL="742950" marR="0" lvl="1" indent="-285750" algn="l" rtl="0">
              <a:lnSpc>
                <a:spcPts val="2500"/>
              </a:lnSpc>
              <a:spcBef>
                <a:spcPts val="0"/>
              </a:spcBef>
              <a:spcAft>
                <a:spcPts val="0"/>
              </a:spcAft>
              <a:buClr>
                <a:srgbClr val="939598"/>
              </a:buClr>
              <a:buSzPts val="1400"/>
              <a:buFont typeface="Arial"/>
              <a:buChar char="•"/>
            </a:pPr>
            <a:r>
              <a:rPr lang="en-US" sz="1400" b="0" i="0" u="none" strike="noStrike" cap="none" dirty="0">
                <a:solidFill>
                  <a:srgbClr val="939598"/>
                </a:solidFill>
                <a:latin typeface="Lato"/>
                <a:ea typeface="Lato"/>
                <a:cs typeface="Lato"/>
                <a:sym typeface="Lato"/>
              </a:rPr>
              <a:t>Base model + resampling </a:t>
            </a:r>
            <a:r>
              <a:rPr lang="en-US" sz="1600" b="0" i="0" u="none" strike="noStrike" cap="none" dirty="0">
                <a:solidFill>
                  <a:srgbClr val="4E79A7"/>
                </a:solidFill>
                <a:latin typeface="Lato"/>
                <a:ea typeface="Lato"/>
                <a:cs typeface="Lato"/>
                <a:sym typeface="Lato"/>
              </a:rPr>
              <a:t>(Handling </a:t>
            </a:r>
            <a:r>
              <a:rPr lang="en-US" sz="1600" dirty="0">
                <a:solidFill>
                  <a:srgbClr val="4E79A7"/>
                </a:solidFill>
                <a:latin typeface="Lato"/>
                <a:ea typeface="Lato"/>
                <a:cs typeface="Lato"/>
                <a:sym typeface="Lato"/>
              </a:rPr>
              <a:t>I</a:t>
            </a:r>
            <a:r>
              <a:rPr lang="en-US" sz="1600" b="0" i="0" u="none" strike="noStrike" cap="none" dirty="0">
                <a:solidFill>
                  <a:srgbClr val="4E79A7"/>
                </a:solidFill>
                <a:latin typeface="Lato"/>
                <a:ea typeface="Lato"/>
                <a:cs typeface="Lato"/>
                <a:sym typeface="Lato"/>
              </a:rPr>
              <a:t>mbalance)</a:t>
            </a:r>
            <a:endParaRPr dirty="0"/>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Choose the best model, try to tuned it to check if the model can be improved </a:t>
            </a:r>
            <a:r>
              <a:rPr lang="en-US" sz="1600" dirty="0">
                <a:solidFill>
                  <a:srgbClr val="4E79A7"/>
                </a:solidFill>
                <a:latin typeface="Lato"/>
                <a:ea typeface="Lato"/>
                <a:cs typeface="Lato"/>
                <a:sym typeface="Lato"/>
              </a:rPr>
              <a:t>(Hyperparameter Tuning)</a:t>
            </a:r>
            <a:endParaRPr sz="1600" dirty="0">
              <a:solidFill>
                <a:srgbClr val="939598"/>
              </a:solidFill>
              <a:latin typeface="Lato"/>
              <a:ea typeface="Lato"/>
              <a:cs typeface="Lato"/>
              <a:sym typeface="Lato"/>
            </a:endParaRPr>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Try to adjust the threshold </a:t>
            </a:r>
            <a:r>
              <a:rPr lang="en-US" sz="1600" dirty="0">
                <a:solidFill>
                  <a:srgbClr val="4E79A7"/>
                </a:solidFill>
                <a:latin typeface="Lato"/>
                <a:ea typeface="Lato"/>
                <a:cs typeface="Lato"/>
                <a:sym typeface="Lato"/>
              </a:rPr>
              <a:t>(Handling Imbalance)</a:t>
            </a:r>
            <a:endParaRPr lang="en-US" dirty="0"/>
          </a:p>
          <a:p>
            <a:pPr marL="285750" marR="0" lvl="0" indent="-285750" algn="l" rtl="0">
              <a:lnSpc>
                <a:spcPts val="2500"/>
              </a:lnSpc>
              <a:spcBef>
                <a:spcPts val="0"/>
              </a:spcBef>
              <a:spcAft>
                <a:spcPts val="0"/>
              </a:spcAft>
              <a:buClr>
                <a:srgbClr val="939598"/>
              </a:buClr>
              <a:buSzPts val="1400"/>
              <a:buFont typeface="Arial"/>
              <a:buChar char="•"/>
            </a:pPr>
            <a:r>
              <a:rPr lang="en-US" sz="1400" dirty="0">
                <a:solidFill>
                  <a:srgbClr val="939598"/>
                </a:solidFill>
                <a:latin typeface="Lato"/>
                <a:ea typeface="Lato"/>
                <a:cs typeface="Lato"/>
                <a:sym typeface="Lato"/>
              </a:rPr>
              <a:t>Model performance based on chosen metrics </a:t>
            </a:r>
            <a:endParaRPr sz="1600" dirty="0">
              <a:solidFill>
                <a:srgbClr val="939598"/>
              </a:solidFill>
              <a:latin typeface="Lato"/>
              <a:ea typeface="Lato"/>
              <a:cs typeface="Lato"/>
              <a:sym typeface="Lato"/>
            </a:endParaRPr>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Feature importance</a:t>
            </a:r>
            <a:r>
              <a:rPr lang="en-US" sz="1600" dirty="0">
                <a:solidFill>
                  <a:srgbClr val="939598"/>
                </a:solidFill>
                <a:latin typeface="Lato"/>
                <a:ea typeface="Lato"/>
                <a:cs typeface="Lato"/>
                <a:sym typeface="Lato"/>
              </a:rPr>
              <a:t> </a:t>
            </a:r>
            <a:r>
              <a:rPr lang="en-US" sz="1400" dirty="0">
                <a:solidFill>
                  <a:srgbClr val="939598"/>
                </a:solidFill>
                <a:latin typeface="Lato"/>
                <a:ea typeface="Lato"/>
                <a:cs typeface="Lato"/>
                <a:sym typeface="Lato"/>
              </a:rPr>
              <a:t>(words that have high coefficient to classify whether our review comment message is positive response or negative response)</a:t>
            </a:r>
            <a:endParaRPr dirty="0"/>
          </a:p>
          <a:p>
            <a:pPr marL="285750" marR="0" lvl="0" indent="-285750" algn="l" rtl="0">
              <a:lnSpc>
                <a:spcPts val="2500"/>
              </a:lnSpc>
              <a:spcBef>
                <a:spcPts val="0"/>
              </a:spcBef>
              <a:spcAft>
                <a:spcPts val="0"/>
              </a:spcAft>
              <a:buClr>
                <a:srgbClr val="4E79A7"/>
              </a:buClr>
              <a:buSzPts val="1600"/>
              <a:buFont typeface="Arial"/>
              <a:buChar char="•"/>
            </a:pPr>
            <a:r>
              <a:rPr lang="en-US" sz="1600" dirty="0">
                <a:solidFill>
                  <a:srgbClr val="4E79A7"/>
                </a:solidFill>
                <a:latin typeface="Lato"/>
                <a:ea typeface="Lato"/>
                <a:cs typeface="Lato"/>
                <a:sym typeface="Lato"/>
              </a:rPr>
              <a:t>Implementation</a:t>
            </a:r>
            <a:r>
              <a:rPr lang="en-US" sz="1400" dirty="0">
                <a:solidFill>
                  <a:srgbClr val="414142"/>
                </a:solidFill>
                <a:latin typeface="Lato"/>
                <a:ea typeface="Lato"/>
                <a:cs typeface="Lato"/>
                <a:sym typeface="Lato"/>
              </a:rPr>
              <a:t> </a:t>
            </a:r>
            <a:r>
              <a:rPr lang="en-US" sz="1400" dirty="0">
                <a:solidFill>
                  <a:srgbClr val="939598"/>
                </a:solidFill>
                <a:latin typeface="Lato"/>
                <a:ea typeface="Lato"/>
                <a:cs typeface="Lato"/>
                <a:sym typeface="Lato"/>
              </a:rPr>
              <a:t>(try using our model to classify new review comment message)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38" name="Picture 37">
            <a:extLst>
              <a:ext uri="{FF2B5EF4-FFF2-40B4-BE49-F238E27FC236}">
                <a16:creationId xmlns:a16="http://schemas.microsoft.com/office/drawing/2014/main" id="{B5D981DD-45E5-4A87-B911-7A420375D69E}"/>
              </a:ext>
            </a:extLst>
          </p:cNvPr>
          <p:cNvPicPr>
            <a:picLocks noChangeAspect="1"/>
          </p:cNvPicPr>
          <p:nvPr/>
        </p:nvPicPr>
        <p:blipFill>
          <a:blip r:embed="rId3"/>
          <a:stretch>
            <a:fillRect/>
          </a:stretch>
        </p:blipFill>
        <p:spPr>
          <a:xfrm>
            <a:off x="772657" y="1389056"/>
            <a:ext cx="10646686" cy="3218695"/>
          </a:xfrm>
          <a:prstGeom prst="rect">
            <a:avLst/>
          </a:prstGeom>
        </p:spPr>
      </p:pic>
      <p:sp>
        <p:nvSpPr>
          <p:cNvPr id="438" name="Google Shape;438;p3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sp>
        <p:nvSpPr>
          <p:cNvPr id="439" name="Google Shape;439;p31"/>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TEXT PROCESSING</a:t>
            </a:r>
            <a:endParaRPr sz="1600" b="1" dirty="0">
              <a:solidFill>
                <a:srgbClr val="414142"/>
              </a:solidFill>
              <a:latin typeface="Lato"/>
              <a:ea typeface="Lato"/>
              <a:cs typeface="Lato"/>
              <a:sym typeface="Lato"/>
            </a:endParaRPr>
          </a:p>
        </p:txBody>
      </p:sp>
      <p:cxnSp>
        <p:nvCxnSpPr>
          <p:cNvPr id="33" name="Straight Connector 32">
            <a:extLst>
              <a:ext uri="{FF2B5EF4-FFF2-40B4-BE49-F238E27FC236}">
                <a16:creationId xmlns:a16="http://schemas.microsoft.com/office/drawing/2014/main" id="{4DD64A0C-E9D0-43AA-8ED0-041F26F76478}"/>
              </a:ext>
            </a:extLst>
          </p:cNvPr>
          <p:cNvCxnSpPr>
            <a:cxnSpLocks/>
          </p:cNvCxnSpPr>
          <p:nvPr/>
        </p:nvCxnSpPr>
        <p:spPr>
          <a:xfrm>
            <a:off x="3867912"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44F5FFF-8322-4EEE-B26B-132B6CEDCFFA}"/>
              </a:ext>
            </a:extLst>
          </p:cNvPr>
          <p:cNvCxnSpPr>
            <a:cxnSpLocks/>
          </p:cNvCxnSpPr>
          <p:nvPr/>
        </p:nvCxnSpPr>
        <p:spPr>
          <a:xfrm>
            <a:off x="6434328"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0686744-CCE2-4D08-A7EA-A105A7DDCF05}"/>
              </a:ext>
            </a:extLst>
          </p:cNvPr>
          <p:cNvCxnSpPr>
            <a:cxnSpLocks/>
          </p:cNvCxnSpPr>
          <p:nvPr/>
        </p:nvCxnSpPr>
        <p:spPr>
          <a:xfrm>
            <a:off x="7888224"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6A8C608-5107-4A9A-A66A-24273FEC340C}"/>
              </a:ext>
            </a:extLst>
          </p:cNvPr>
          <p:cNvCxnSpPr>
            <a:cxnSpLocks/>
          </p:cNvCxnSpPr>
          <p:nvPr/>
        </p:nvCxnSpPr>
        <p:spPr>
          <a:xfrm>
            <a:off x="10027920" y="1553793"/>
            <a:ext cx="0" cy="5304207"/>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1B34EF0-7FF5-4CFC-8386-FFD7D78FB8CC}"/>
              </a:ext>
            </a:extLst>
          </p:cNvPr>
          <p:cNvSpPr/>
          <p:nvPr/>
        </p:nvSpPr>
        <p:spPr>
          <a:xfrm>
            <a:off x="4732022" y="853295"/>
            <a:ext cx="2727956" cy="535761"/>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Lato" panose="020F0502020204030203" pitchFamily="34" charset="0"/>
                <a:ea typeface="Lato" panose="020F0502020204030203" pitchFamily="34" charset="0"/>
                <a:cs typeface="Lato" panose="020F0502020204030203" pitchFamily="34" charset="0"/>
              </a:rPr>
              <a:t>PREPROCESSING FLOW</a:t>
            </a:r>
            <a:endParaRPr lang="en-ID" sz="1600" b="1" dirty="0">
              <a:latin typeface="Lato" panose="020F0502020204030203" pitchFamily="34" charset="0"/>
              <a:ea typeface="Lato" panose="020F0502020204030203" pitchFamily="34" charset="0"/>
              <a:cs typeface="Lato" panose="020F0502020204030203" pitchFamily="34" charset="0"/>
            </a:endParaRPr>
          </a:p>
        </p:txBody>
      </p:sp>
      <p:sp>
        <p:nvSpPr>
          <p:cNvPr id="45" name="TextBox 44">
            <a:extLst>
              <a:ext uri="{FF2B5EF4-FFF2-40B4-BE49-F238E27FC236}">
                <a16:creationId xmlns:a16="http://schemas.microsoft.com/office/drawing/2014/main" id="{3461B799-30B4-414E-BFC4-F6FAB0262A45}"/>
              </a:ext>
            </a:extLst>
          </p:cNvPr>
          <p:cNvSpPr txBox="1"/>
          <p:nvPr/>
        </p:nvSpPr>
        <p:spPr>
          <a:xfrm>
            <a:off x="692687" y="4681266"/>
            <a:ext cx="2972289" cy="1323439"/>
          </a:xfrm>
          <a:prstGeom prst="rect">
            <a:avLst/>
          </a:prstGeom>
          <a:noFill/>
        </p:spPr>
        <p:txBody>
          <a:bodyPr wrap="non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Here is what the original</a:t>
            </a:r>
            <a:br>
              <a:rPr lang="en-US" dirty="0">
                <a:solidFill>
                  <a:srgbClr val="939598"/>
                </a:solidFill>
                <a:latin typeface="Lato"/>
                <a:ea typeface="Lato"/>
                <a:cs typeface="Lato"/>
              </a:rPr>
            </a:br>
            <a:r>
              <a:rPr lang="en-US" dirty="0">
                <a:solidFill>
                  <a:srgbClr val="939598"/>
                </a:solidFill>
                <a:latin typeface="Lato"/>
                <a:ea typeface="Lato"/>
                <a:cs typeface="Lato"/>
              </a:rPr>
              <a:t>text should look like</a:t>
            </a:r>
          </a:p>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Note that it has been translated</a:t>
            </a:r>
            <a:br>
              <a:rPr lang="en-US" dirty="0">
                <a:solidFill>
                  <a:srgbClr val="939598"/>
                </a:solidFill>
                <a:latin typeface="Lato"/>
                <a:ea typeface="Lato"/>
                <a:cs typeface="Lato"/>
              </a:rPr>
            </a:br>
            <a:r>
              <a:rPr lang="en-US" dirty="0">
                <a:solidFill>
                  <a:srgbClr val="939598"/>
                </a:solidFill>
                <a:latin typeface="Lato"/>
                <a:ea typeface="Lato"/>
                <a:cs typeface="Lato"/>
              </a:rPr>
              <a:t>from Portuguese to English </a:t>
            </a:r>
            <a:br>
              <a:rPr lang="en-US" dirty="0">
                <a:solidFill>
                  <a:srgbClr val="939598"/>
                </a:solidFill>
                <a:latin typeface="Lato"/>
                <a:ea typeface="Lato"/>
                <a:cs typeface="Lato"/>
              </a:rPr>
            </a:br>
            <a:r>
              <a:rPr lang="en-US" dirty="0">
                <a:solidFill>
                  <a:srgbClr val="939598"/>
                </a:solidFill>
                <a:latin typeface="Lato"/>
                <a:ea typeface="Lato"/>
                <a:cs typeface="Lato"/>
              </a:rPr>
              <a:t>beforehand</a:t>
            </a:r>
            <a:endParaRPr lang="en-ID" dirty="0">
              <a:solidFill>
                <a:srgbClr val="939598"/>
              </a:solidFill>
              <a:latin typeface="Lato"/>
              <a:ea typeface="Lato"/>
              <a:cs typeface="Lato"/>
            </a:endParaRPr>
          </a:p>
        </p:txBody>
      </p:sp>
      <p:sp>
        <p:nvSpPr>
          <p:cNvPr id="76" name="TextBox 75">
            <a:extLst>
              <a:ext uri="{FF2B5EF4-FFF2-40B4-BE49-F238E27FC236}">
                <a16:creationId xmlns:a16="http://schemas.microsoft.com/office/drawing/2014/main" id="{198B5998-0DB7-475C-A1CA-E3C85A39166C}"/>
              </a:ext>
            </a:extLst>
          </p:cNvPr>
          <p:cNvSpPr txBox="1"/>
          <p:nvPr/>
        </p:nvSpPr>
        <p:spPr>
          <a:xfrm>
            <a:off x="3867912" y="4681266"/>
            <a:ext cx="2487168" cy="1723549"/>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Emoji is replaced into a predetermined terms e.g. ‘satisfied’ and ‘dissatisfied’ or removed</a:t>
            </a:r>
          </a:p>
          <a:p>
            <a:pPr marL="285750" indent="-285750">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Satisfied</a:t>
            </a:r>
            <a:br>
              <a:rPr lang="en-US" sz="1200" dirty="0">
                <a:solidFill>
                  <a:srgbClr val="939598"/>
                </a:solidFill>
                <a:latin typeface="Lato"/>
                <a:ea typeface="Lato"/>
                <a:cs typeface="Lato"/>
              </a:rPr>
            </a:br>
            <a:r>
              <a:rPr lang="en-ID" sz="1200" b="0" dirty="0">
                <a:solidFill>
                  <a:srgbClr val="A31515"/>
                </a:solidFill>
                <a:effectLst/>
                <a:latin typeface="Fira Code" panose="020B0809050000020004" pitchFamily="49" charset="0"/>
              </a:rPr>
              <a:t>😚 😘 😁 😀 😚 😆</a:t>
            </a:r>
            <a:endParaRPr lang="en-ID" sz="1200" b="0" dirty="0">
              <a:solidFill>
                <a:srgbClr val="000000"/>
              </a:solidFill>
              <a:effectLst/>
              <a:latin typeface="Fira Code" panose="020B0809050000020004" pitchFamily="49" charset="0"/>
            </a:endParaRPr>
          </a:p>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Dissatisfied</a:t>
            </a:r>
            <a:br>
              <a:rPr lang="en-US" sz="1200" dirty="0">
                <a:solidFill>
                  <a:srgbClr val="939598"/>
                </a:solidFill>
                <a:latin typeface="Lato"/>
                <a:ea typeface="Lato"/>
                <a:cs typeface="Lato"/>
              </a:rPr>
            </a:br>
            <a:r>
              <a:rPr lang="en-ID" sz="1200" b="0" dirty="0">
                <a:solidFill>
                  <a:srgbClr val="A31515"/>
                </a:solidFill>
                <a:effectLst/>
                <a:latin typeface="Fira Code" panose="020B0809050000020004" pitchFamily="49" charset="0"/>
              </a:rPr>
              <a:t>😡 😕 😣 😠 😓 🤔</a:t>
            </a:r>
            <a:endParaRPr lang="en-US" sz="1200" dirty="0">
              <a:solidFill>
                <a:srgbClr val="939598"/>
              </a:solidFill>
              <a:latin typeface="Lato"/>
              <a:ea typeface="Lato"/>
              <a:cs typeface="Lato"/>
            </a:endParaRPr>
          </a:p>
        </p:txBody>
      </p:sp>
      <p:sp>
        <p:nvSpPr>
          <p:cNvPr id="79" name="TextBox 78">
            <a:extLst>
              <a:ext uri="{FF2B5EF4-FFF2-40B4-BE49-F238E27FC236}">
                <a16:creationId xmlns:a16="http://schemas.microsoft.com/office/drawing/2014/main" id="{B1921A53-D084-415C-B52C-60F787C4F187}"/>
              </a:ext>
            </a:extLst>
          </p:cNvPr>
          <p:cNvSpPr txBox="1"/>
          <p:nvPr/>
        </p:nvSpPr>
        <p:spPr>
          <a:xfrm>
            <a:off x="6470905" y="4681266"/>
            <a:ext cx="1417317" cy="1277273"/>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sz="1200" dirty="0">
                <a:solidFill>
                  <a:srgbClr val="939598"/>
                </a:solidFill>
                <a:latin typeface="Lato"/>
                <a:ea typeface="Lato"/>
                <a:cs typeface="Lato"/>
              </a:rPr>
              <a:t>Removing</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Contraction</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Numbers</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Punctuation</a:t>
            </a:r>
          </a:p>
          <a:p>
            <a:pPr marL="285750" lvl="3" indent="-285750">
              <a:buClr>
                <a:schemeClr val="bg1">
                  <a:lumMod val="50000"/>
                </a:schemeClr>
              </a:buClr>
              <a:buFont typeface="Wingdings" panose="05000000000000000000" pitchFamily="2" charset="2"/>
              <a:buChar char="ü"/>
            </a:pPr>
            <a:r>
              <a:rPr lang="en-US" sz="1200" dirty="0">
                <a:solidFill>
                  <a:srgbClr val="939598"/>
                </a:solidFill>
                <a:latin typeface="Lato"/>
                <a:ea typeface="Lato"/>
                <a:cs typeface="Lato"/>
              </a:rPr>
              <a:t>Whitespace</a:t>
            </a:r>
          </a:p>
          <a:p>
            <a:pPr marL="285750" lvl="3" indent="-285750">
              <a:buClr>
                <a:schemeClr val="bg1">
                  <a:lumMod val="50000"/>
                </a:schemeClr>
              </a:buClr>
              <a:buFont typeface="Wingdings" panose="05000000000000000000" pitchFamily="2" charset="2"/>
              <a:buChar char="ü"/>
            </a:pPr>
            <a:r>
              <a:rPr lang="en-US" sz="1200" dirty="0" err="1">
                <a:solidFill>
                  <a:srgbClr val="939598"/>
                </a:solidFill>
                <a:latin typeface="Lato"/>
                <a:ea typeface="Lato"/>
                <a:cs typeface="Lato"/>
              </a:rPr>
              <a:t>Stopwords</a:t>
            </a:r>
            <a:endParaRPr lang="en-US" sz="1200" dirty="0">
              <a:solidFill>
                <a:srgbClr val="939598"/>
              </a:solidFill>
              <a:latin typeface="Lato"/>
              <a:ea typeface="Lato"/>
              <a:cs typeface="Lato"/>
            </a:endParaRPr>
          </a:p>
        </p:txBody>
      </p:sp>
      <p:sp>
        <p:nvSpPr>
          <p:cNvPr id="80" name="TextBox 79">
            <a:extLst>
              <a:ext uri="{FF2B5EF4-FFF2-40B4-BE49-F238E27FC236}">
                <a16:creationId xmlns:a16="http://schemas.microsoft.com/office/drawing/2014/main" id="{E89285C5-76BA-4457-8CFC-0CC211552998}"/>
              </a:ext>
            </a:extLst>
          </p:cNvPr>
          <p:cNvSpPr txBox="1"/>
          <p:nvPr/>
        </p:nvSpPr>
        <p:spPr>
          <a:xfrm>
            <a:off x="7924798" y="4681266"/>
            <a:ext cx="2215897" cy="738664"/>
          </a:xfrm>
          <a:prstGeom prst="rect">
            <a:avLst/>
          </a:prstGeom>
          <a:noFill/>
        </p:spPr>
        <p:txBody>
          <a:bodyPr wrap="square" rtlCol="0">
            <a:spAutoFit/>
          </a:bodyPr>
          <a:lstStyle/>
          <a:p>
            <a:pPr marL="285750" indent="-285750">
              <a:spcBef>
                <a:spcPts val="600"/>
              </a:spcBef>
              <a:spcAft>
                <a:spcPts val="600"/>
              </a:spcAft>
              <a:buClr>
                <a:schemeClr val="bg1">
                  <a:lumMod val="50000"/>
                </a:schemeClr>
              </a:buClr>
              <a:buFont typeface="Arial" panose="020B0604020202020204" pitchFamily="34" charset="0"/>
              <a:buChar char="•"/>
            </a:pPr>
            <a:r>
              <a:rPr lang="en-US" dirty="0">
                <a:solidFill>
                  <a:srgbClr val="939598"/>
                </a:solidFill>
                <a:latin typeface="Lato"/>
                <a:ea typeface="Lato"/>
                <a:cs typeface="Lato"/>
              </a:rPr>
              <a:t>Turning each words into their lemma i.e. dictionary form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sp>
        <p:nvSpPr>
          <p:cNvPr id="439" name="Google Shape;439;p3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MOST FREQUENT 1 WORD &amp; 2 WORDS </a:t>
            </a:r>
            <a:r>
              <a:rPr lang="en-US" sz="1600" b="1">
                <a:solidFill>
                  <a:srgbClr val="4E79A7"/>
                </a:solidFill>
                <a:latin typeface="Lato"/>
                <a:ea typeface="Lato"/>
                <a:cs typeface="Lato"/>
                <a:sym typeface="Lato"/>
              </a:rPr>
              <a:t>(1 GRAM, BIGRAM) </a:t>
            </a:r>
            <a:r>
              <a:rPr lang="en-US" sz="1600" b="1">
                <a:solidFill>
                  <a:srgbClr val="414142"/>
                </a:solidFill>
                <a:latin typeface="Lato"/>
                <a:ea typeface="Lato"/>
                <a:cs typeface="Lato"/>
                <a:sym typeface="Lato"/>
              </a:rPr>
              <a:t>ON REVIEW COMMENT MESSAGE</a:t>
            </a:r>
            <a:endParaRPr sz="1600" b="1">
              <a:solidFill>
                <a:srgbClr val="414142"/>
              </a:solidFill>
              <a:latin typeface="Lato"/>
              <a:ea typeface="Lato"/>
              <a:cs typeface="Lato"/>
              <a:sym typeface="Lato"/>
            </a:endParaRPr>
          </a:p>
        </p:txBody>
      </p:sp>
      <p:pic>
        <p:nvPicPr>
          <p:cNvPr id="440" name="Google Shape;440;p31"/>
          <p:cNvPicPr preferRelativeResize="0"/>
          <p:nvPr/>
        </p:nvPicPr>
        <p:blipFill rotWithShape="1">
          <a:blip r:embed="rId3">
            <a:alphaModFix/>
          </a:blip>
          <a:srcRect b="50180"/>
          <a:stretch/>
        </p:blipFill>
        <p:spPr>
          <a:xfrm>
            <a:off x="1101353" y="881277"/>
            <a:ext cx="9989293" cy="2865556"/>
          </a:xfrm>
          <a:prstGeom prst="rect">
            <a:avLst/>
          </a:prstGeom>
          <a:noFill/>
          <a:ln>
            <a:noFill/>
          </a:ln>
        </p:spPr>
      </p:pic>
      <p:pic>
        <p:nvPicPr>
          <p:cNvPr id="441" name="Google Shape;441;p31"/>
          <p:cNvPicPr preferRelativeResize="0"/>
          <p:nvPr/>
        </p:nvPicPr>
        <p:blipFill rotWithShape="1">
          <a:blip r:embed="rId4">
            <a:alphaModFix/>
          </a:blip>
          <a:srcRect t="18" b="49651"/>
          <a:stretch/>
        </p:blipFill>
        <p:spPr>
          <a:xfrm>
            <a:off x="931777" y="3924554"/>
            <a:ext cx="10158869" cy="2865556"/>
          </a:xfrm>
          <a:prstGeom prst="rect">
            <a:avLst/>
          </a:prstGeom>
          <a:noFill/>
          <a:ln>
            <a:noFill/>
          </a:ln>
        </p:spPr>
      </p:pic>
      <p:cxnSp>
        <p:nvCxnSpPr>
          <p:cNvPr id="442" name="Google Shape;442;p31"/>
          <p:cNvCxnSpPr/>
          <p:nvPr/>
        </p:nvCxnSpPr>
        <p:spPr>
          <a:xfrm>
            <a:off x="1606550" y="1790700"/>
            <a:ext cx="273050" cy="0"/>
          </a:xfrm>
          <a:prstGeom prst="straightConnector1">
            <a:avLst/>
          </a:prstGeom>
          <a:noFill/>
          <a:ln w="19050" cap="flat" cmpd="sng">
            <a:solidFill>
              <a:srgbClr val="4E79A7"/>
            </a:solidFill>
            <a:prstDash val="solid"/>
            <a:miter lim="800000"/>
            <a:headEnd type="none" w="sm" len="sm"/>
            <a:tailEnd type="none" w="sm" len="sm"/>
          </a:ln>
        </p:spPr>
      </p:cxnSp>
      <p:cxnSp>
        <p:nvCxnSpPr>
          <p:cNvPr id="443" name="Google Shape;443;p31"/>
          <p:cNvCxnSpPr/>
          <p:nvPr/>
        </p:nvCxnSpPr>
        <p:spPr>
          <a:xfrm>
            <a:off x="1390650" y="2546350"/>
            <a:ext cx="444500" cy="0"/>
          </a:xfrm>
          <a:prstGeom prst="straightConnector1">
            <a:avLst/>
          </a:prstGeom>
          <a:noFill/>
          <a:ln w="19050" cap="flat" cmpd="sng">
            <a:solidFill>
              <a:srgbClr val="4E79A7"/>
            </a:solidFill>
            <a:prstDash val="solid"/>
            <a:miter lim="800000"/>
            <a:headEnd type="none" w="sm" len="sm"/>
            <a:tailEnd type="none" w="sm" len="sm"/>
          </a:ln>
        </p:spPr>
      </p:cxnSp>
      <p:cxnSp>
        <p:nvCxnSpPr>
          <p:cNvPr id="444" name="Google Shape;444;p31"/>
          <p:cNvCxnSpPr/>
          <p:nvPr/>
        </p:nvCxnSpPr>
        <p:spPr>
          <a:xfrm>
            <a:off x="1606550" y="2806700"/>
            <a:ext cx="228600" cy="0"/>
          </a:xfrm>
          <a:prstGeom prst="straightConnector1">
            <a:avLst/>
          </a:prstGeom>
          <a:noFill/>
          <a:ln w="19050" cap="flat" cmpd="sng">
            <a:solidFill>
              <a:srgbClr val="4E79A7"/>
            </a:solidFill>
            <a:prstDash val="solid"/>
            <a:miter lim="800000"/>
            <a:headEnd type="none" w="sm" len="sm"/>
            <a:tailEnd type="none" w="sm" len="sm"/>
          </a:ln>
        </p:spPr>
      </p:cxnSp>
      <p:cxnSp>
        <p:nvCxnSpPr>
          <p:cNvPr id="445" name="Google Shape;445;p31"/>
          <p:cNvCxnSpPr/>
          <p:nvPr/>
        </p:nvCxnSpPr>
        <p:spPr>
          <a:xfrm>
            <a:off x="1682750" y="3295650"/>
            <a:ext cx="152400" cy="0"/>
          </a:xfrm>
          <a:prstGeom prst="straightConnector1">
            <a:avLst/>
          </a:prstGeom>
          <a:noFill/>
          <a:ln w="19050" cap="flat" cmpd="sng">
            <a:solidFill>
              <a:srgbClr val="4E79A7"/>
            </a:solidFill>
            <a:prstDash val="solid"/>
            <a:miter lim="800000"/>
            <a:headEnd type="none" w="sm" len="sm"/>
            <a:tailEnd type="none" w="sm" len="sm"/>
          </a:ln>
        </p:spPr>
      </p:cxnSp>
      <p:cxnSp>
        <p:nvCxnSpPr>
          <p:cNvPr id="446" name="Google Shape;446;p31"/>
          <p:cNvCxnSpPr/>
          <p:nvPr/>
        </p:nvCxnSpPr>
        <p:spPr>
          <a:xfrm>
            <a:off x="1682750" y="3556000"/>
            <a:ext cx="152400" cy="0"/>
          </a:xfrm>
          <a:prstGeom prst="straightConnector1">
            <a:avLst/>
          </a:prstGeom>
          <a:noFill/>
          <a:ln w="19050" cap="flat" cmpd="sng">
            <a:solidFill>
              <a:srgbClr val="4E79A7"/>
            </a:solidFill>
            <a:prstDash val="solid"/>
            <a:miter lim="800000"/>
            <a:headEnd type="none" w="sm" len="sm"/>
            <a:tailEnd type="none" w="sm" len="sm"/>
          </a:ln>
        </p:spPr>
      </p:cxnSp>
      <p:cxnSp>
        <p:nvCxnSpPr>
          <p:cNvPr id="447" name="Google Shape;447;p31"/>
          <p:cNvCxnSpPr/>
          <p:nvPr/>
        </p:nvCxnSpPr>
        <p:spPr>
          <a:xfrm>
            <a:off x="6635750" y="1289050"/>
            <a:ext cx="304800" cy="0"/>
          </a:xfrm>
          <a:prstGeom prst="straightConnector1">
            <a:avLst/>
          </a:prstGeom>
          <a:noFill/>
          <a:ln w="19050" cap="flat" cmpd="sng">
            <a:solidFill>
              <a:srgbClr val="FF0000"/>
            </a:solidFill>
            <a:prstDash val="solid"/>
            <a:miter lim="800000"/>
            <a:headEnd type="none" w="sm" len="sm"/>
            <a:tailEnd type="none" w="sm" len="sm"/>
          </a:ln>
        </p:spPr>
      </p:cxnSp>
      <p:cxnSp>
        <p:nvCxnSpPr>
          <p:cNvPr id="448" name="Google Shape;448;p31"/>
          <p:cNvCxnSpPr/>
          <p:nvPr/>
        </p:nvCxnSpPr>
        <p:spPr>
          <a:xfrm>
            <a:off x="6635750" y="2800350"/>
            <a:ext cx="304800" cy="0"/>
          </a:xfrm>
          <a:prstGeom prst="straightConnector1">
            <a:avLst/>
          </a:prstGeom>
          <a:noFill/>
          <a:ln w="19050" cap="flat" cmpd="sng">
            <a:solidFill>
              <a:srgbClr val="FF0000"/>
            </a:solidFill>
            <a:prstDash val="solid"/>
            <a:miter lim="800000"/>
            <a:headEnd type="none" w="sm" len="sm"/>
            <a:tailEnd type="none" w="sm" len="sm"/>
          </a:ln>
        </p:spPr>
      </p:cxnSp>
      <p:cxnSp>
        <p:nvCxnSpPr>
          <p:cNvPr id="449" name="Google Shape;449;p31"/>
          <p:cNvCxnSpPr/>
          <p:nvPr/>
        </p:nvCxnSpPr>
        <p:spPr>
          <a:xfrm>
            <a:off x="1336675" y="4308475"/>
            <a:ext cx="663575" cy="0"/>
          </a:xfrm>
          <a:prstGeom prst="straightConnector1">
            <a:avLst/>
          </a:prstGeom>
          <a:noFill/>
          <a:ln w="19050" cap="flat" cmpd="sng">
            <a:solidFill>
              <a:srgbClr val="4E79A7"/>
            </a:solidFill>
            <a:prstDash val="solid"/>
            <a:miter lim="800000"/>
            <a:headEnd type="none" w="sm" len="sm"/>
            <a:tailEnd type="none" w="sm" len="sm"/>
          </a:ln>
        </p:spPr>
      </p:cxnSp>
      <p:cxnSp>
        <p:nvCxnSpPr>
          <p:cNvPr id="450" name="Google Shape;450;p31"/>
          <p:cNvCxnSpPr/>
          <p:nvPr/>
        </p:nvCxnSpPr>
        <p:spPr>
          <a:xfrm>
            <a:off x="1476375" y="4810125"/>
            <a:ext cx="523875" cy="0"/>
          </a:xfrm>
          <a:prstGeom prst="straightConnector1">
            <a:avLst/>
          </a:prstGeom>
          <a:noFill/>
          <a:ln w="19050" cap="flat" cmpd="sng">
            <a:solidFill>
              <a:srgbClr val="4E79A7"/>
            </a:solidFill>
            <a:prstDash val="solid"/>
            <a:miter lim="800000"/>
            <a:headEnd type="none" w="sm" len="sm"/>
            <a:tailEnd type="none" w="sm" len="sm"/>
          </a:ln>
        </p:spPr>
      </p:cxnSp>
      <p:cxnSp>
        <p:nvCxnSpPr>
          <p:cNvPr id="451" name="Google Shape;451;p31"/>
          <p:cNvCxnSpPr/>
          <p:nvPr/>
        </p:nvCxnSpPr>
        <p:spPr>
          <a:xfrm>
            <a:off x="1365250" y="5308600"/>
            <a:ext cx="612775" cy="0"/>
          </a:xfrm>
          <a:prstGeom prst="straightConnector1">
            <a:avLst/>
          </a:prstGeom>
          <a:noFill/>
          <a:ln w="19050" cap="flat" cmpd="sng">
            <a:solidFill>
              <a:srgbClr val="4E79A7"/>
            </a:solidFill>
            <a:prstDash val="solid"/>
            <a:miter lim="800000"/>
            <a:headEnd type="none" w="sm" len="sm"/>
            <a:tailEnd type="none" w="sm" len="sm"/>
          </a:ln>
        </p:spPr>
      </p:cxnSp>
      <p:cxnSp>
        <p:nvCxnSpPr>
          <p:cNvPr id="452" name="Google Shape;452;p31"/>
          <p:cNvCxnSpPr/>
          <p:nvPr/>
        </p:nvCxnSpPr>
        <p:spPr>
          <a:xfrm>
            <a:off x="1444625" y="5556250"/>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3" name="Google Shape;453;p31"/>
          <p:cNvCxnSpPr/>
          <p:nvPr/>
        </p:nvCxnSpPr>
        <p:spPr>
          <a:xfrm>
            <a:off x="1435100" y="5800725"/>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4" name="Google Shape;454;p31"/>
          <p:cNvCxnSpPr/>
          <p:nvPr/>
        </p:nvCxnSpPr>
        <p:spPr>
          <a:xfrm>
            <a:off x="1435100" y="6553200"/>
            <a:ext cx="555625" cy="0"/>
          </a:xfrm>
          <a:prstGeom prst="straightConnector1">
            <a:avLst/>
          </a:prstGeom>
          <a:noFill/>
          <a:ln w="19050" cap="flat" cmpd="sng">
            <a:solidFill>
              <a:srgbClr val="4E79A7"/>
            </a:solidFill>
            <a:prstDash val="solid"/>
            <a:miter lim="800000"/>
            <a:headEnd type="none" w="sm" len="sm"/>
            <a:tailEnd type="none" w="sm" len="sm"/>
          </a:ln>
        </p:spPr>
      </p:cxnSp>
      <p:cxnSp>
        <p:nvCxnSpPr>
          <p:cNvPr id="455" name="Google Shape;455;p31"/>
          <p:cNvCxnSpPr/>
          <p:nvPr/>
        </p:nvCxnSpPr>
        <p:spPr>
          <a:xfrm>
            <a:off x="6292850" y="4551363"/>
            <a:ext cx="708025" cy="0"/>
          </a:xfrm>
          <a:prstGeom prst="straightConnector1">
            <a:avLst/>
          </a:prstGeom>
          <a:noFill/>
          <a:ln w="19050" cap="flat" cmpd="sng">
            <a:solidFill>
              <a:srgbClr val="FF0000"/>
            </a:solidFill>
            <a:prstDash val="solid"/>
            <a:miter lim="800000"/>
            <a:headEnd type="none" w="sm" len="sm"/>
            <a:tailEnd type="none" w="sm" len="sm"/>
          </a:ln>
        </p:spPr>
      </p:cxnSp>
      <p:cxnSp>
        <p:nvCxnSpPr>
          <p:cNvPr id="456" name="Google Shape;456;p31"/>
          <p:cNvCxnSpPr/>
          <p:nvPr/>
        </p:nvCxnSpPr>
        <p:spPr>
          <a:xfrm>
            <a:off x="6586538" y="4808538"/>
            <a:ext cx="414337" cy="0"/>
          </a:xfrm>
          <a:prstGeom prst="straightConnector1">
            <a:avLst/>
          </a:prstGeom>
          <a:noFill/>
          <a:ln w="19050" cap="flat" cmpd="sng">
            <a:solidFill>
              <a:srgbClr val="FF0000"/>
            </a:solidFill>
            <a:prstDash val="solid"/>
            <a:miter lim="800000"/>
            <a:headEnd type="none" w="sm" len="sm"/>
            <a:tailEnd type="none" w="sm" len="sm"/>
          </a:ln>
        </p:spPr>
      </p:cxnSp>
    </p:spTree>
    <p:extLst>
      <p:ext uri="{BB962C8B-B14F-4D97-AF65-F5344CB8AC3E}">
        <p14:creationId xmlns:p14="http://schemas.microsoft.com/office/powerpoint/2010/main" val="4160875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2"/>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MOST FREQUENT 3 WORDS </a:t>
            </a:r>
            <a:r>
              <a:rPr lang="en-US" sz="1600" b="1" dirty="0">
                <a:solidFill>
                  <a:srgbClr val="4E79A7"/>
                </a:solidFill>
                <a:latin typeface="Lato"/>
                <a:ea typeface="Lato"/>
                <a:cs typeface="Lato"/>
                <a:sym typeface="Lato"/>
              </a:rPr>
              <a:t>(TRIGRAM) </a:t>
            </a:r>
            <a:r>
              <a:rPr lang="en-US" sz="1600" b="1" dirty="0">
                <a:solidFill>
                  <a:srgbClr val="414142"/>
                </a:solidFill>
                <a:latin typeface="Lato"/>
                <a:ea typeface="Lato"/>
                <a:cs typeface="Lato"/>
                <a:sym typeface="Lato"/>
              </a:rPr>
              <a:t>ON REVIEW COMMENT MESSAGE</a:t>
            </a:r>
            <a:endParaRPr sz="1600" b="1" dirty="0">
              <a:solidFill>
                <a:srgbClr val="414142"/>
              </a:solidFill>
              <a:latin typeface="Lato"/>
              <a:ea typeface="Lato"/>
              <a:cs typeface="Lato"/>
              <a:sym typeface="Lato"/>
            </a:endParaRPr>
          </a:p>
        </p:txBody>
      </p:sp>
      <p:pic>
        <p:nvPicPr>
          <p:cNvPr id="463" name="Google Shape;463;p32"/>
          <p:cNvPicPr preferRelativeResize="0"/>
          <p:nvPr/>
        </p:nvPicPr>
        <p:blipFill rotWithShape="1">
          <a:blip r:embed="rId3">
            <a:alphaModFix/>
          </a:blip>
          <a:srcRect t="49862"/>
          <a:stretch/>
        </p:blipFill>
        <p:spPr>
          <a:xfrm>
            <a:off x="0" y="1940988"/>
            <a:ext cx="12040592" cy="3383307"/>
          </a:xfrm>
          <a:prstGeom prst="rect">
            <a:avLst/>
          </a:prstGeom>
          <a:noFill/>
          <a:ln>
            <a:noFill/>
          </a:ln>
        </p:spPr>
      </p:pic>
      <p:sp>
        <p:nvSpPr>
          <p:cNvPr id="464" name="Google Shape;464;p32"/>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cxnSp>
        <p:nvCxnSpPr>
          <p:cNvPr id="465" name="Google Shape;465;p32"/>
          <p:cNvCxnSpPr/>
          <p:nvPr/>
        </p:nvCxnSpPr>
        <p:spPr>
          <a:xfrm>
            <a:off x="151266" y="2392464"/>
            <a:ext cx="1096010" cy="0"/>
          </a:xfrm>
          <a:prstGeom prst="straightConnector1">
            <a:avLst/>
          </a:prstGeom>
          <a:noFill/>
          <a:ln w="19050" cap="flat" cmpd="sng">
            <a:solidFill>
              <a:srgbClr val="4E79A7"/>
            </a:solidFill>
            <a:prstDash val="solid"/>
            <a:miter lim="800000"/>
            <a:headEnd type="none" w="sm" len="sm"/>
            <a:tailEnd type="none" w="sm" len="sm"/>
          </a:ln>
        </p:spPr>
      </p:cxnSp>
      <p:cxnSp>
        <p:nvCxnSpPr>
          <p:cNvPr id="466" name="Google Shape;466;p32"/>
          <p:cNvCxnSpPr/>
          <p:nvPr/>
        </p:nvCxnSpPr>
        <p:spPr>
          <a:xfrm>
            <a:off x="326526" y="2689644"/>
            <a:ext cx="920750" cy="0"/>
          </a:xfrm>
          <a:prstGeom prst="straightConnector1">
            <a:avLst/>
          </a:prstGeom>
          <a:noFill/>
          <a:ln w="19050" cap="flat" cmpd="sng">
            <a:solidFill>
              <a:srgbClr val="4E79A7"/>
            </a:solidFill>
            <a:prstDash val="solid"/>
            <a:miter lim="800000"/>
            <a:headEnd type="none" w="sm" len="sm"/>
            <a:tailEnd type="none" w="sm" len="sm"/>
          </a:ln>
        </p:spPr>
      </p:cxnSp>
      <p:cxnSp>
        <p:nvCxnSpPr>
          <p:cNvPr id="467" name="Google Shape;467;p32"/>
          <p:cNvCxnSpPr/>
          <p:nvPr/>
        </p:nvCxnSpPr>
        <p:spPr>
          <a:xfrm>
            <a:off x="21227" y="3284004"/>
            <a:ext cx="1226049" cy="0"/>
          </a:xfrm>
          <a:prstGeom prst="straightConnector1">
            <a:avLst/>
          </a:prstGeom>
          <a:noFill/>
          <a:ln w="19050" cap="flat" cmpd="sng">
            <a:solidFill>
              <a:srgbClr val="4E79A7"/>
            </a:solidFill>
            <a:prstDash val="solid"/>
            <a:miter lim="800000"/>
            <a:headEnd type="none" w="sm" len="sm"/>
            <a:tailEnd type="none" w="sm" len="sm"/>
          </a:ln>
        </p:spPr>
      </p:cxnSp>
      <p:cxnSp>
        <p:nvCxnSpPr>
          <p:cNvPr id="468" name="Google Shape;468;p32"/>
          <p:cNvCxnSpPr/>
          <p:nvPr/>
        </p:nvCxnSpPr>
        <p:spPr>
          <a:xfrm>
            <a:off x="326526" y="3588804"/>
            <a:ext cx="920750" cy="0"/>
          </a:xfrm>
          <a:prstGeom prst="straightConnector1">
            <a:avLst/>
          </a:prstGeom>
          <a:noFill/>
          <a:ln w="19050" cap="flat" cmpd="sng">
            <a:solidFill>
              <a:srgbClr val="4E79A7"/>
            </a:solidFill>
            <a:prstDash val="solid"/>
            <a:miter lim="800000"/>
            <a:headEnd type="none" w="sm" len="sm"/>
            <a:tailEnd type="none" w="sm" len="sm"/>
          </a:ln>
        </p:spPr>
      </p:cxnSp>
      <p:cxnSp>
        <p:nvCxnSpPr>
          <p:cNvPr id="469" name="Google Shape;469;p32"/>
          <p:cNvCxnSpPr/>
          <p:nvPr/>
        </p:nvCxnSpPr>
        <p:spPr>
          <a:xfrm>
            <a:off x="235086" y="4175544"/>
            <a:ext cx="1012190" cy="0"/>
          </a:xfrm>
          <a:prstGeom prst="straightConnector1">
            <a:avLst/>
          </a:prstGeom>
          <a:noFill/>
          <a:ln w="19050" cap="flat" cmpd="sng">
            <a:solidFill>
              <a:srgbClr val="4E79A7"/>
            </a:solidFill>
            <a:prstDash val="solid"/>
            <a:miter lim="800000"/>
            <a:headEnd type="none" w="sm" len="sm"/>
            <a:tailEnd type="none" w="sm" len="sm"/>
          </a:ln>
        </p:spPr>
      </p:cxnSp>
      <p:cxnSp>
        <p:nvCxnSpPr>
          <p:cNvPr id="470" name="Google Shape;470;p32"/>
          <p:cNvCxnSpPr/>
          <p:nvPr/>
        </p:nvCxnSpPr>
        <p:spPr>
          <a:xfrm>
            <a:off x="151266" y="4457484"/>
            <a:ext cx="1096010" cy="0"/>
          </a:xfrm>
          <a:prstGeom prst="straightConnector1">
            <a:avLst/>
          </a:prstGeom>
          <a:noFill/>
          <a:ln w="19050" cap="flat" cmpd="sng">
            <a:solidFill>
              <a:srgbClr val="4E79A7"/>
            </a:solidFill>
            <a:prstDash val="solid"/>
            <a:miter lim="800000"/>
            <a:headEnd type="none" w="sm" len="sm"/>
            <a:tailEnd type="none" w="sm" len="sm"/>
          </a:ln>
        </p:spPr>
      </p:cxnSp>
      <p:cxnSp>
        <p:nvCxnSpPr>
          <p:cNvPr id="471" name="Google Shape;471;p32"/>
          <p:cNvCxnSpPr/>
          <p:nvPr/>
        </p:nvCxnSpPr>
        <p:spPr>
          <a:xfrm>
            <a:off x="6476501" y="3284004"/>
            <a:ext cx="727075" cy="0"/>
          </a:xfrm>
          <a:prstGeom prst="straightConnector1">
            <a:avLst/>
          </a:prstGeom>
          <a:noFill/>
          <a:ln w="19050" cap="flat" cmpd="sng">
            <a:solidFill>
              <a:srgbClr val="FF0000"/>
            </a:solidFill>
            <a:prstDash val="solid"/>
            <a:miter lim="800000"/>
            <a:headEnd type="none" w="sm" len="sm"/>
            <a:tailEnd type="none" w="sm" len="sm"/>
          </a:ln>
        </p:spPr>
      </p:cxnSp>
      <p:cxnSp>
        <p:nvCxnSpPr>
          <p:cNvPr id="472" name="Google Shape;472;p32"/>
          <p:cNvCxnSpPr/>
          <p:nvPr/>
        </p:nvCxnSpPr>
        <p:spPr>
          <a:xfrm>
            <a:off x="6476501" y="2701391"/>
            <a:ext cx="727075" cy="0"/>
          </a:xfrm>
          <a:prstGeom prst="straightConnector1">
            <a:avLst/>
          </a:prstGeom>
          <a:noFill/>
          <a:ln w="19050" cap="flat" cmpd="sng">
            <a:solidFill>
              <a:srgbClr val="FF0000"/>
            </a:solidFill>
            <a:prstDash val="solid"/>
            <a:miter lim="800000"/>
            <a:headEnd type="none" w="sm" len="sm"/>
            <a:tailEnd type="none" w="sm" len="sm"/>
          </a:ln>
        </p:spPr>
      </p:cxnSp>
      <p:cxnSp>
        <p:nvCxnSpPr>
          <p:cNvPr id="473" name="Google Shape;473;p32"/>
          <p:cNvCxnSpPr/>
          <p:nvPr/>
        </p:nvCxnSpPr>
        <p:spPr>
          <a:xfrm>
            <a:off x="6186306" y="3878364"/>
            <a:ext cx="1017270" cy="0"/>
          </a:xfrm>
          <a:prstGeom prst="straightConnector1">
            <a:avLst/>
          </a:prstGeom>
          <a:noFill/>
          <a:ln w="19050" cap="flat" cmpd="sng">
            <a:solidFill>
              <a:srgbClr val="FF0000"/>
            </a:solidFill>
            <a:prstDash val="solid"/>
            <a:miter lim="800000"/>
            <a:headEnd type="none" w="sm" len="sm"/>
            <a:tailEnd type="none" w="sm" len="sm"/>
          </a:ln>
        </p:spPr>
      </p:cxnSp>
      <p:cxnSp>
        <p:nvCxnSpPr>
          <p:cNvPr id="474" name="Google Shape;474;p32"/>
          <p:cNvCxnSpPr/>
          <p:nvPr/>
        </p:nvCxnSpPr>
        <p:spPr>
          <a:xfrm>
            <a:off x="6186306" y="4466374"/>
            <a:ext cx="1017270" cy="0"/>
          </a:xfrm>
          <a:prstGeom prst="straightConnector1">
            <a:avLst/>
          </a:prstGeom>
          <a:noFill/>
          <a:ln w="19050" cap="flat" cmpd="sng">
            <a:solidFill>
              <a:srgbClr val="FF0000"/>
            </a:solidFill>
            <a:prstDash val="solid"/>
            <a:miter lim="800000"/>
            <a:headEnd type="none" w="sm" len="sm"/>
            <a:tailEnd type="none" w="sm" len="sm"/>
          </a:ln>
        </p:spPr>
      </p:cxnSp>
      <p:cxnSp>
        <p:nvCxnSpPr>
          <p:cNvPr id="475" name="Google Shape;475;p32"/>
          <p:cNvCxnSpPr/>
          <p:nvPr/>
        </p:nvCxnSpPr>
        <p:spPr>
          <a:xfrm>
            <a:off x="6041526" y="5037874"/>
            <a:ext cx="1162050" cy="0"/>
          </a:xfrm>
          <a:prstGeom prst="straightConnector1">
            <a:avLst/>
          </a:prstGeom>
          <a:noFill/>
          <a:ln w="19050" cap="flat" cmpd="sng">
            <a:solidFill>
              <a:srgbClr val="FF0000"/>
            </a:solidFill>
            <a:prstDash val="solid"/>
            <a:miter lim="800000"/>
            <a:headEnd type="none" w="sm" len="sm"/>
            <a:tailEnd type="non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3"/>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REVIEW COMMENT MESSAGE LENGTH </a:t>
            </a:r>
            <a:r>
              <a:rPr lang="en-US" sz="1600" b="1">
                <a:solidFill>
                  <a:srgbClr val="A7A9AC"/>
                </a:solidFill>
                <a:latin typeface="Lato"/>
                <a:ea typeface="Lato"/>
                <a:cs typeface="Lato"/>
                <a:sym typeface="Lato"/>
              </a:rPr>
              <a:t>(LEMMATIZE)</a:t>
            </a:r>
            <a:endParaRPr/>
          </a:p>
        </p:txBody>
      </p:sp>
      <p:sp>
        <p:nvSpPr>
          <p:cNvPr id="482" name="Google Shape;482;p33"/>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483" name="Google Shape;483;p33"/>
          <p:cNvPicPr preferRelativeResize="0"/>
          <p:nvPr/>
        </p:nvPicPr>
        <p:blipFill rotWithShape="1">
          <a:blip r:embed="rId3">
            <a:alphaModFix/>
          </a:blip>
          <a:srcRect/>
          <a:stretch/>
        </p:blipFill>
        <p:spPr>
          <a:xfrm>
            <a:off x="433387" y="1025023"/>
            <a:ext cx="11325225" cy="5562600"/>
          </a:xfrm>
          <a:prstGeom prst="rect">
            <a:avLst/>
          </a:prstGeom>
          <a:noFill/>
          <a:ln>
            <a:noFill/>
          </a:ln>
        </p:spPr>
      </p:pic>
      <p:sp>
        <p:nvSpPr>
          <p:cNvPr id="484" name="Google Shape;484;p33"/>
          <p:cNvSpPr txBox="1"/>
          <p:nvPr/>
        </p:nvSpPr>
        <p:spPr>
          <a:xfrm>
            <a:off x="6095999" y="1790028"/>
            <a:ext cx="5247777" cy="1244531"/>
          </a:xfrm>
          <a:prstGeom prst="rect">
            <a:avLst/>
          </a:prstGeom>
          <a:noFill/>
          <a:ln>
            <a:noFill/>
          </a:ln>
        </p:spPr>
        <p:txBody>
          <a:bodyPr spcFirstLastPara="1" wrap="square" lIns="91425" tIns="45700" rIns="91425" bIns="45700" anchor="t" anchorCtr="0">
            <a:spAutoFit/>
          </a:bodyPr>
          <a:lstStyle/>
          <a:p>
            <a:pPr marL="0" marR="0" lvl="0" indent="0" algn="l" rtl="0">
              <a:lnSpc>
                <a:spcPct val="156250"/>
              </a:lnSpc>
              <a:spcBef>
                <a:spcPts val="0"/>
              </a:spcBef>
              <a:spcAft>
                <a:spcPts val="0"/>
              </a:spcAft>
              <a:buNone/>
            </a:pPr>
            <a:r>
              <a:rPr lang="en-US" sz="1600" dirty="0">
                <a:solidFill>
                  <a:srgbClr val="A7A9AC"/>
                </a:solidFill>
                <a:latin typeface="Lato"/>
                <a:ea typeface="Lato"/>
                <a:cs typeface="Lato"/>
                <a:sym typeface="Lato"/>
              </a:rPr>
              <a:t>Overall data show that </a:t>
            </a:r>
            <a:r>
              <a:rPr lang="en-US" sz="1600" b="1" dirty="0">
                <a:solidFill>
                  <a:schemeClr val="tx1">
                    <a:lumMod val="65000"/>
                    <a:lumOff val="35000"/>
                  </a:schemeClr>
                </a:solidFill>
                <a:latin typeface="Lato"/>
                <a:ea typeface="Lato"/>
                <a:cs typeface="Lato"/>
                <a:sym typeface="Lato"/>
              </a:rPr>
              <a:t>negative review comment message tend to be longer</a:t>
            </a:r>
            <a:r>
              <a:rPr lang="en-US" sz="1600" b="1" dirty="0">
                <a:solidFill>
                  <a:srgbClr val="C3524F"/>
                </a:solidFill>
                <a:latin typeface="Lato"/>
                <a:ea typeface="Lato"/>
                <a:cs typeface="Lato"/>
                <a:sym typeface="Lato"/>
              </a:rPr>
              <a:t> </a:t>
            </a:r>
            <a:r>
              <a:rPr lang="en-US" sz="1600" dirty="0">
                <a:solidFill>
                  <a:srgbClr val="A7A9AC"/>
                </a:solidFill>
                <a:latin typeface="Lato"/>
                <a:ea typeface="Lato"/>
                <a:cs typeface="Lato"/>
                <a:sym typeface="Lato"/>
              </a:rPr>
              <a:t>than positive review comment message</a:t>
            </a:r>
            <a:endParaRPr sz="1200" dirty="0">
              <a:solidFill>
                <a:srgbClr val="4E79A7"/>
              </a:solidFill>
              <a:latin typeface="Lato"/>
              <a:ea typeface="Lato"/>
              <a:cs typeface="Lato"/>
              <a:sym typeface="Lato"/>
            </a:endParaRPr>
          </a:p>
        </p:txBody>
      </p:sp>
      <p:sp>
        <p:nvSpPr>
          <p:cNvPr id="2" name="TextBox 1">
            <a:extLst>
              <a:ext uri="{FF2B5EF4-FFF2-40B4-BE49-F238E27FC236}">
                <a16:creationId xmlns:a16="http://schemas.microsoft.com/office/drawing/2014/main" id="{33020C59-1AF9-4225-BCED-866DE94F9456}"/>
              </a:ext>
            </a:extLst>
          </p:cNvPr>
          <p:cNvSpPr txBox="1"/>
          <p:nvPr/>
        </p:nvSpPr>
        <p:spPr>
          <a:xfrm>
            <a:off x="6173163" y="3728444"/>
            <a:ext cx="5093447" cy="1815882"/>
          </a:xfrm>
          <a:prstGeom prst="rect">
            <a:avLst/>
          </a:prstGeom>
          <a:noFill/>
          <a:ln>
            <a:solidFill>
              <a:schemeClr val="bg1">
                <a:lumMod val="65000"/>
              </a:schemeClr>
            </a:solidFill>
          </a:ln>
        </p:spPr>
        <p:txBody>
          <a:bodyPr wrap="square" rtlCol="0">
            <a:spAutoFit/>
          </a:bodyPr>
          <a:lstStyle/>
          <a:p>
            <a:r>
              <a:rPr lang="en-US" sz="1600" b="1" dirty="0">
                <a:solidFill>
                  <a:srgbClr val="4E79A7"/>
                </a:solidFill>
                <a:latin typeface="Lato"/>
                <a:ea typeface="Lato"/>
                <a:cs typeface="Lato"/>
              </a:rPr>
              <a:t>Positive</a:t>
            </a:r>
            <a:r>
              <a:rPr lang="en-US" sz="1600" b="1" dirty="0">
                <a:solidFill>
                  <a:srgbClr val="A7A9AC"/>
                </a:solidFill>
                <a:latin typeface="Lato"/>
                <a:ea typeface="Lato"/>
                <a:cs typeface="Lato"/>
              </a:rPr>
              <a:t> </a:t>
            </a:r>
            <a:r>
              <a:rPr lang="en-US" sz="1600" b="1" dirty="0">
                <a:solidFill>
                  <a:srgbClr val="4E79A7"/>
                </a:solidFill>
                <a:latin typeface="Lato"/>
                <a:ea typeface="Lato"/>
                <a:cs typeface="Lato"/>
              </a:rPr>
              <a:t>sentiment</a:t>
            </a:r>
          </a:p>
          <a:p>
            <a:r>
              <a:rPr lang="en-US" sz="1600" i="1" dirty="0">
                <a:solidFill>
                  <a:schemeClr val="bg1">
                    <a:lumMod val="65000"/>
                  </a:schemeClr>
                </a:solidFill>
                <a:latin typeface="Lato"/>
                <a:ea typeface="Lato"/>
                <a:cs typeface="Lato"/>
              </a:rPr>
              <a:t>“The product arrived on time, perfect!”</a:t>
            </a:r>
          </a:p>
          <a:p>
            <a:endParaRPr lang="en-US" sz="1600" i="1" dirty="0">
              <a:solidFill>
                <a:schemeClr val="bg1">
                  <a:lumMod val="65000"/>
                </a:schemeClr>
              </a:solidFill>
              <a:latin typeface="Lato"/>
              <a:ea typeface="Lato"/>
              <a:cs typeface="Lato"/>
            </a:endParaRPr>
          </a:p>
          <a:p>
            <a:r>
              <a:rPr lang="en-US" sz="1600" b="1" dirty="0">
                <a:solidFill>
                  <a:srgbClr val="C3524F"/>
                </a:solidFill>
                <a:latin typeface="Lato"/>
                <a:ea typeface="Lato"/>
                <a:cs typeface="Lato"/>
              </a:rPr>
              <a:t>Negative sentiment</a:t>
            </a:r>
          </a:p>
          <a:p>
            <a:r>
              <a:rPr lang="en-US" sz="1600" i="1" dirty="0">
                <a:solidFill>
                  <a:schemeClr val="bg1">
                    <a:lumMod val="65000"/>
                  </a:schemeClr>
                </a:solidFill>
                <a:latin typeface="Lato"/>
                <a:ea typeface="Lato"/>
                <a:cs typeface="Lato"/>
              </a:rPr>
              <a:t>“I haven't tested the product yet, the box that came well crumpled and damaged, which will be annoying, as it is a gift.”</a:t>
            </a:r>
            <a:endParaRPr lang="en-ID" i="1" dirty="0"/>
          </a:p>
        </p:txBody>
      </p:sp>
      <p:sp>
        <p:nvSpPr>
          <p:cNvPr id="3" name="Rectangle 2">
            <a:extLst>
              <a:ext uri="{FF2B5EF4-FFF2-40B4-BE49-F238E27FC236}">
                <a16:creationId xmlns:a16="http://schemas.microsoft.com/office/drawing/2014/main" id="{1EB8E839-6F0B-46A9-BEFB-2F3601E619AC}"/>
              </a:ext>
            </a:extLst>
          </p:cNvPr>
          <p:cNvSpPr/>
          <p:nvPr/>
        </p:nvSpPr>
        <p:spPr>
          <a:xfrm>
            <a:off x="9357360" y="4998720"/>
            <a:ext cx="101600" cy="81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2" name="Google Shape;492;p34"/>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8" name="TextBox 7">
            <a:extLst>
              <a:ext uri="{FF2B5EF4-FFF2-40B4-BE49-F238E27FC236}">
                <a16:creationId xmlns:a16="http://schemas.microsoft.com/office/drawing/2014/main" id="{E1C8DDAB-33E9-4DBC-8F89-8945F2619F3A}"/>
              </a:ext>
            </a:extLst>
          </p:cNvPr>
          <p:cNvSpPr txBox="1"/>
          <p:nvPr/>
        </p:nvSpPr>
        <p:spPr>
          <a:xfrm>
            <a:off x="4988647" y="3804584"/>
            <a:ext cx="2610010"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DOCUMENT-TERM MATRIX</a:t>
            </a:r>
            <a:endParaRPr lang="en-ID" b="1" dirty="0">
              <a:latin typeface="Lato" panose="020F0502020204030203" pitchFamily="34" charset="0"/>
              <a:ea typeface="Lato" panose="020F0502020204030203" pitchFamily="34" charset="0"/>
              <a:cs typeface="Lato" panose="020F0502020204030203" pitchFamily="34" charset="0"/>
            </a:endParaRPr>
          </a:p>
        </p:txBody>
      </p:sp>
      <p:pic>
        <p:nvPicPr>
          <p:cNvPr id="22" name="Picture 21">
            <a:extLst>
              <a:ext uri="{FF2B5EF4-FFF2-40B4-BE49-F238E27FC236}">
                <a16:creationId xmlns:a16="http://schemas.microsoft.com/office/drawing/2014/main" id="{193BDC1F-0459-480B-ABB6-4EFA511653D3}"/>
              </a:ext>
            </a:extLst>
          </p:cNvPr>
          <p:cNvPicPr>
            <a:picLocks noChangeAspect="1"/>
          </p:cNvPicPr>
          <p:nvPr/>
        </p:nvPicPr>
        <p:blipFill>
          <a:blip r:embed="rId3"/>
          <a:stretch>
            <a:fillRect/>
          </a:stretch>
        </p:blipFill>
        <p:spPr>
          <a:xfrm>
            <a:off x="1755013" y="4155870"/>
            <a:ext cx="8681975" cy="2363718"/>
          </a:xfrm>
          <a:prstGeom prst="rect">
            <a:avLst/>
          </a:prstGeom>
        </p:spPr>
      </p:pic>
      <p:pic>
        <p:nvPicPr>
          <p:cNvPr id="35" name="Picture 34">
            <a:extLst>
              <a:ext uri="{FF2B5EF4-FFF2-40B4-BE49-F238E27FC236}">
                <a16:creationId xmlns:a16="http://schemas.microsoft.com/office/drawing/2014/main" id="{037469D7-ADA2-474D-A782-D7C867D656E8}"/>
              </a:ext>
            </a:extLst>
          </p:cNvPr>
          <p:cNvPicPr>
            <a:picLocks noChangeAspect="1"/>
          </p:cNvPicPr>
          <p:nvPr/>
        </p:nvPicPr>
        <p:blipFill rotWithShape="1">
          <a:blip r:embed="rId4"/>
          <a:srcRect t="9262"/>
          <a:stretch/>
        </p:blipFill>
        <p:spPr>
          <a:xfrm>
            <a:off x="1667634" y="1056668"/>
            <a:ext cx="8856732" cy="2429548"/>
          </a:xfrm>
          <a:prstGeom prst="rect">
            <a:avLst/>
          </a:prstGeom>
        </p:spPr>
      </p:pic>
      <p:cxnSp>
        <p:nvCxnSpPr>
          <p:cNvPr id="26" name="Connector: Elbow 25">
            <a:extLst>
              <a:ext uri="{FF2B5EF4-FFF2-40B4-BE49-F238E27FC236}">
                <a16:creationId xmlns:a16="http://schemas.microsoft.com/office/drawing/2014/main" id="{19A91191-F882-4D81-B927-96DC1A0AA58A}"/>
              </a:ext>
            </a:extLst>
          </p:cNvPr>
          <p:cNvCxnSpPr>
            <a:cxnSpLocks/>
            <a:stCxn id="35" idx="1"/>
            <a:endCxn id="22" idx="1"/>
          </p:cNvCxnSpPr>
          <p:nvPr/>
        </p:nvCxnSpPr>
        <p:spPr>
          <a:xfrm rot="10800000" flipH="1" flipV="1">
            <a:off x="1667633" y="2271441"/>
            <a:ext cx="87379" cy="3066287"/>
          </a:xfrm>
          <a:prstGeom prst="bentConnector3">
            <a:avLst>
              <a:gd name="adj1" fmla="val -261619"/>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4B2AEA-971B-45E4-88BE-243B02FF7B4A}"/>
              </a:ext>
            </a:extLst>
          </p:cNvPr>
          <p:cNvSpPr txBox="1"/>
          <p:nvPr/>
        </p:nvSpPr>
        <p:spPr>
          <a:xfrm>
            <a:off x="9021671" y="3727639"/>
            <a:ext cx="565300" cy="461665"/>
          </a:xfrm>
          <a:prstGeom prst="rect">
            <a:avLst/>
          </a:prstGeom>
          <a:noFill/>
        </p:spPr>
        <p:txBody>
          <a:bodyPr wrap="square">
            <a:spAutoFit/>
          </a:bodyPr>
          <a:lstStyle/>
          <a:p>
            <a:r>
              <a:rPr lang="en-ID" sz="2400" dirty="0"/>
              <a:t>✂️</a:t>
            </a:r>
          </a:p>
        </p:txBody>
      </p:sp>
      <p:cxnSp>
        <p:nvCxnSpPr>
          <p:cNvPr id="42" name="Straight Connector 41">
            <a:extLst>
              <a:ext uri="{FF2B5EF4-FFF2-40B4-BE49-F238E27FC236}">
                <a16:creationId xmlns:a16="http://schemas.microsoft.com/office/drawing/2014/main" id="{FBA02FA5-5EB7-4EBC-B6C0-0D2D977A1194}"/>
              </a:ext>
            </a:extLst>
          </p:cNvPr>
          <p:cNvCxnSpPr>
            <a:cxnSpLocks/>
          </p:cNvCxnSpPr>
          <p:nvPr/>
        </p:nvCxnSpPr>
        <p:spPr>
          <a:xfrm>
            <a:off x="9308690" y="4279392"/>
            <a:ext cx="0" cy="2240196"/>
          </a:xfrm>
          <a:prstGeom prst="line">
            <a:avLst/>
          </a:prstGeom>
          <a:ln w="19050">
            <a:solidFill>
              <a:srgbClr val="C00000"/>
            </a:solidFill>
          </a:ln>
        </p:spPr>
        <p:style>
          <a:lnRef idx="1">
            <a:schemeClr val="accent2"/>
          </a:lnRef>
          <a:fillRef idx="0">
            <a:schemeClr val="accent2"/>
          </a:fillRef>
          <a:effectRef idx="0">
            <a:schemeClr val="accent2"/>
          </a:effectRef>
          <a:fontRef idx="minor">
            <a:schemeClr val="tx1"/>
          </a:fontRef>
        </p:style>
      </p:cxnSp>
      <p:sp>
        <p:nvSpPr>
          <p:cNvPr id="38" name="TextBox 37">
            <a:extLst>
              <a:ext uri="{FF2B5EF4-FFF2-40B4-BE49-F238E27FC236}">
                <a16:creationId xmlns:a16="http://schemas.microsoft.com/office/drawing/2014/main" id="{48656C16-CF00-430B-AB80-3DE21E47382A}"/>
              </a:ext>
            </a:extLst>
          </p:cNvPr>
          <p:cNvSpPr txBox="1"/>
          <p:nvPr/>
        </p:nvSpPr>
        <p:spPr>
          <a:xfrm rot="16200000">
            <a:off x="59931" y="3622115"/>
            <a:ext cx="2282997" cy="338554"/>
          </a:xfrm>
          <a:prstGeom prst="rect">
            <a:avLst/>
          </a:prstGeom>
          <a:noFill/>
        </p:spPr>
        <p:txBody>
          <a:bodyPr wrap="none" rtlCol="0">
            <a:spAutoFit/>
          </a:bodyPr>
          <a:lstStyle/>
          <a:p>
            <a:r>
              <a:rPr lang="en-ID" sz="1600" dirty="0" err="1">
                <a:latin typeface="Courier New" panose="02070309020205020404" pitchFamily="49" charset="0"/>
                <a:ea typeface="Fira Code" panose="020B0809050000020004" pitchFamily="49" charset="0"/>
                <a:cs typeface="Courier New" panose="02070309020205020404" pitchFamily="49" charset="0"/>
              </a:rPr>
              <a:t>TfidfVectorizer</a:t>
            </a:r>
            <a:r>
              <a:rPr lang="en-ID" sz="1600" dirty="0">
                <a:latin typeface="Courier New" panose="02070309020205020404" pitchFamily="49" charset="0"/>
                <a:ea typeface="Fira Code" panose="020B0809050000020004" pitchFamily="49" charset="0"/>
                <a:cs typeface="Courier New" panose="02070309020205020404" pitchFamily="49" charset="0"/>
              </a:rPr>
              <a:t>()</a:t>
            </a:r>
          </a:p>
        </p:txBody>
      </p:sp>
      <p:sp>
        <p:nvSpPr>
          <p:cNvPr id="39" name="TextBox 38">
            <a:extLst>
              <a:ext uri="{FF2B5EF4-FFF2-40B4-BE49-F238E27FC236}">
                <a16:creationId xmlns:a16="http://schemas.microsoft.com/office/drawing/2014/main" id="{FE0FBB4A-A0EA-4BD4-981C-BAA5E37BFBC8}"/>
              </a:ext>
            </a:extLst>
          </p:cNvPr>
          <p:cNvSpPr txBox="1"/>
          <p:nvPr/>
        </p:nvSpPr>
        <p:spPr>
          <a:xfrm>
            <a:off x="9516632" y="3804221"/>
            <a:ext cx="1459054" cy="307777"/>
          </a:xfrm>
          <a:prstGeom prst="rect">
            <a:avLst/>
          </a:prstGeom>
          <a:noFill/>
        </p:spPr>
        <p:txBody>
          <a:bodyPr wrap="none" rtlCol="0">
            <a:spAutoFit/>
          </a:bodyPr>
          <a:lstStyle/>
          <a:p>
            <a:r>
              <a:rPr lang="en-US" b="1" i="1" dirty="0">
                <a:solidFill>
                  <a:srgbClr val="C00000"/>
                </a:solidFill>
                <a:latin typeface="Lato" panose="020F0502020204030203" pitchFamily="34" charset="0"/>
                <a:ea typeface="Lato" panose="020F0502020204030203" pitchFamily="34" charset="0"/>
                <a:cs typeface="Lato" panose="020F0502020204030203" pitchFamily="34" charset="0"/>
              </a:rPr>
              <a:t>Cut the features!</a:t>
            </a:r>
            <a:endParaRPr lang="en-ID" b="1" i="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sp>
        <p:nvSpPr>
          <p:cNvPr id="47" name="Google Shape;462;p32">
            <a:extLst>
              <a:ext uri="{FF2B5EF4-FFF2-40B4-BE49-F238E27FC236}">
                <a16:creationId xmlns:a16="http://schemas.microsoft.com/office/drawing/2014/main" id="{7305093A-1806-4DFD-B702-960791ADE509}"/>
              </a:ext>
            </a:extLst>
          </p:cNvPr>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DOCUMENT-TERM MATRIX</a:t>
            </a:r>
            <a:endParaRPr sz="1600" b="1" dirty="0">
              <a:solidFill>
                <a:srgbClr val="41414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34"/>
          <p:cNvPicPr preferRelativeResize="0"/>
          <p:nvPr/>
        </p:nvPicPr>
        <p:blipFill rotWithShape="1">
          <a:blip r:embed="rId3">
            <a:alphaModFix/>
          </a:blip>
          <a:srcRect/>
          <a:stretch/>
        </p:blipFill>
        <p:spPr>
          <a:xfrm>
            <a:off x="738187" y="1007305"/>
            <a:ext cx="10715625" cy="5514975"/>
          </a:xfrm>
          <a:prstGeom prst="rect">
            <a:avLst/>
          </a:prstGeom>
          <a:noFill/>
          <a:ln>
            <a:noFill/>
          </a:ln>
        </p:spPr>
      </p:pic>
      <p:sp>
        <p:nvSpPr>
          <p:cNvPr id="491" name="Google Shape;491;p34"/>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MAX FEATURES FOR TF-IDF </a:t>
            </a:r>
            <a:r>
              <a:rPr lang="en-US" sz="1600" b="1" dirty="0">
                <a:solidFill>
                  <a:srgbClr val="A7A9AC"/>
                </a:solidFill>
                <a:latin typeface="Lato"/>
                <a:ea typeface="Lato"/>
                <a:cs typeface="Lato"/>
                <a:sym typeface="Lato"/>
              </a:rPr>
              <a:t>(ALL FEATURES = 7910)</a:t>
            </a:r>
            <a:endParaRPr dirty="0"/>
          </a:p>
        </p:txBody>
      </p:sp>
      <p:sp>
        <p:nvSpPr>
          <p:cNvPr id="492" name="Google Shape;492;p34"/>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cxnSp>
        <p:nvCxnSpPr>
          <p:cNvPr id="493" name="Google Shape;493;p34"/>
          <p:cNvCxnSpPr/>
          <p:nvPr/>
        </p:nvCxnSpPr>
        <p:spPr>
          <a:xfrm>
            <a:off x="3267075" y="1724025"/>
            <a:ext cx="0" cy="4295775"/>
          </a:xfrm>
          <a:prstGeom prst="straightConnector1">
            <a:avLst/>
          </a:prstGeom>
          <a:noFill/>
          <a:ln w="28575" cap="flat" cmpd="sng">
            <a:solidFill>
              <a:srgbClr val="D8D8D8"/>
            </a:solidFill>
            <a:prstDash val="dash"/>
            <a:miter lim="800000"/>
            <a:headEnd type="none" w="sm" len="sm"/>
            <a:tailEnd type="none" w="sm" len="sm"/>
          </a:ln>
        </p:spPr>
      </p:cxnSp>
      <p:sp>
        <p:nvSpPr>
          <p:cNvPr id="494" name="Google Shape;494;p34"/>
          <p:cNvSpPr txBox="1"/>
          <p:nvPr/>
        </p:nvSpPr>
        <p:spPr>
          <a:xfrm>
            <a:off x="5433647" y="2854197"/>
            <a:ext cx="5424854" cy="10664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dirty="0">
                <a:solidFill>
                  <a:srgbClr val="A7A9AC"/>
                </a:solidFill>
                <a:latin typeface="Lato"/>
                <a:ea typeface="Lato"/>
                <a:cs typeface="Lato"/>
                <a:sym typeface="Lato"/>
              </a:rPr>
              <a:t>We can see that after 1000 features, there’s no significance improvement on our metrics, so we need not to use all the features. </a:t>
            </a:r>
            <a:endParaRPr dirty="0"/>
          </a:p>
          <a:p>
            <a:pPr marL="0" marR="0" lvl="0" indent="0" algn="l" rtl="0">
              <a:lnSpc>
                <a:spcPct val="156250"/>
              </a:lnSpc>
              <a:spcBef>
                <a:spcPts val="0"/>
              </a:spcBef>
              <a:spcAft>
                <a:spcPts val="0"/>
              </a:spcAft>
              <a:buNone/>
            </a:pPr>
            <a:endParaRPr sz="1600" dirty="0">
              <a:solidFill>
                <a:srgbClr val="A7A9AC"/>
              </a:solidFill>
              <a:latin typeface="Lato"/>
              <a:ea typeface="Lato"/>
              <a:cs typeface="Lato"/>
              <a:sym typeface="Lato"/>
            </a:endParaRPr>
          </a:p>
          <a:p>
            <a:pPr marL="0" marR="0" lvl="0" indent="0" algn="l" rtl="0">
              <a:lnSpc>
                <a:spcPct val="156250"/>
              </a:lnSpc>
              <a:spcBef>
                <a:spcPts val="0"/>
              </a:spcBef>
              <a:spcAft>
                <a:spcPts val="0"/>
              </a:spcAft>
              <a:buNone/>
            </a:pPr>
            <a:r>
              <a:rPr lang="en-US" sz="1600" dirty="0">
                <a:solidFill>
                  <a:srgbClr val="4E79A7"/>
                </a:solidFill>
                <a:latin typeface="Lato"/>
                <a:ea typeface="Lato"/>
                <a:cs typeface="Lato"/>
                <a:sym typeface="Lato"/>
              </a:rPr>
              <a:t>Max features for TFIDF that’ll be used : 2500</a:t>
            </a:r>
            <a:endParaRPr dirty="0"/>
          </a:p>
        </p:txBody>
      </p:sp>
    </p:spTree>
    <p:extLst>
      <p:ext uri="{BB962C8B-B14F-4D97-AF65-F5344CB8AC3E}">
        <p14:creationId xmlns:p14="http://schemas.microsoft.com/office/powerpoint/2010/main" val="1055344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35"/>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dirty="0">
                <a:solidFill>
                  <a:srgbClr val="414142"/>
                </a:solidFill>
                <a:latin typeface="Lato"/>
                <a:ea typeface="Lato"/>
                <a:cs typeface="Lato"/>
                <a:sym typeface="Lato"/>
              </a:rPr>
              <a:t>ROC AUC FROM SEVERAL ALGORITHM + RESAMPLING METHOD</a:t>
            </a:r>
            <a:endParaRPr dirty="0"/>
          </a:p>
        </p:txBody>
      </p:sp>
      <p:sp>
        <p:nvSpPr>
          <p:cNvPr id="501" name="Google Shape;501;p35"/>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dirty="0">
                <a:solidFill>
                  <a:srgbClr val="414142"/>
                </a:solidFill>
                <a:latin typeface="Lato"/>
                <a:ea typeface="Lato"/>
                <a:cs typeface="Lato"/>
                <a:sym typeface="Lato"/>
              </a:rPr>
              <a:t>FINDINGS &amp; SOLUTION</a:t>
            </a:r>
            <a:endParaRPr sz="3500" b="1" i="0" u="none" strike="noStrike" cap="none" dirty="0">
              <a:solidFill>
                <a:srgbClr val="414142"/>
              </a:solidFill>
              <a:latin typeface="Lato"/>
              <a:ea typeface="Lato"/>
              <a:cs typeface="Lato"/>
              <a:sym typeface="Lato"/>
            </a:endParaRPr>
          </a:p>
        </p:txBody>
      </p:sp>
      <p:pic>
        <p:nvPicPr>
          <p:cNvPr id="502" name="Google Shape;502;p35"/>
          <p:cNvPicPr preferRelativeResize="0"/>
          <p:nvPr/>
        </p:nvPicPr>
        <p:blipFill rotWithShape="1">
          <a:blip r:embed="rId3">
            <a:alphaModFix/>
          </a:blip>
          <a:srcRect/>
          <a:stretch/>
        </p:blipFill>
        <p:spPr>
          <a:xfrm>
            <a:off x="934834" y="844773"/>
            <a:ext cx="10322331" cy="60132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pic>
        <p:nvPicPr>
          <p:cNvPr id="502" name="Google Shape;502;p35"/>
          <p:cNvPicPr preferRelativeResize="0"/>
          <p:nvPr/>
        </p:nvPicPr>
        <p:blipFill rotWithShape="1">
          <a:blip r:embed="rId3">
            <a:alphaModFix/>
          </a:blip>
          <a:srcRect/>
          <a:stretch/>
        </p:blipFill>
        <p:spPr>
          <a:xfrm>
            <a:off x="934834" y="844773"/>
            <a:ext cx="10322331" cy="6013227"/>
          </a:xfrm>
          <a:prstGeom prst="rect">
            <a:avLst/>
          </a:prstGeom>
          <a:noFill/>
          <a:ln>
            <a:noFill/>
          </a:ln>
        </p:spPr>
      </p:pic>
      <p:sp>
        <p:nvSpPr>
          <p:cNvPr id="5" name="Google Shape;500;p35">
            <a:extLst>
              <a:ext uri="{FF2B5EF4-FFF2-40B4-BE49-F238E27FC236}">
                <a16:creationId xmlns:a16="http://schemas.microsoft.com/office/drawing/2014/main" id="{23473892-C5EC-4716-B7D8-5D02AC62CF14}"/>
              </a:ext>
            </a:extLst>
          </p:cNvPr>
          <p:cNvSpPr txBox="1"/>
          <p:nvPr/>
        </p:nvSpPr>
        <p:spPr>
          <a:xfrm>
            <a:off x="75701" y="497661"/>
            <a:ext cx="11620500" cy="461624"/>
          </a:xfrm>
          <a:prstGeom prst="rect">
            <a:avLst/>
          </a:prstGeom>
          <a:noFill/>
          <a:ln>
            <a:noFill/>
          </a:ln>
        </p:spPr>
        <p:txBody>
          <a:bodyPr spcFirstLastPara="1" wrap="square" lIns="91425" tIns="45700" rIns="91425" bIns="45700" anchor="t" anchorCtr="0">
            <a:spAutoFit/>
          </a:bodyPr>
          <a:lstStyle/>
          <a:p>
            <a:pPr>
              <a:lnSpc>
                <a:spcPct val="150000"/>
              </a:lnSpc>
            </a:pPr>
            <a:r>
              <a:rPr lang="en-US" sz="1600" b="1" dirty="0">
                <a:solidFill>
                  <a:srgbClr val="414142"/>
                </a:solidFill>
                <a:latin typeface="Lato"/>
                <a:ea typeface="Lato"/>
                <a:cs typeface="Lato"/>
                <a:sym typeface="Lato"/>
              </a:rPr>
              <a:t>ROC AUC FROM SEVERAL ALGORITHM + RESAMPLING METHOD</a:t>
            </a:r>
            <a:endParaRPr sz="1600" b="1" dirty="0">
              <a:solidFill>
                <a:srgbClr val="414142"/>
              </a:solidFill>
              <a:latin typeface="Lato"/>
              <a:ea typeface="Lato"/>
              <a:cs typeface="Lato"/>
            </a:endParaRPr>
          </a:p>
        </p:txBody>
      </p:sp>
      <p:sp>
        <p:nvSpPr>
          <p:cNvPr id="6" name="Google Shape;501;p35">
            <a:extLst>
              <a:ext uri="{FF2B5EF4-FFF2-40B4-BE49-F238E27FC236}">
                <a16:creationId xmlns:a16="http://schemas.microsoft.com/office/drawing/2014/main" id="{48355610-0262-417E-88A6-4E1B322A39E3}"/>
              </a:ext>
            </a:extLst>
          </p:cNvPr>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a:buClr>
                <a:srgbClr val="414142"/>
              </a:buClr>
              <a:buSzPts val="3500"/>
            </a:pPr>
            <a:r>
              <a:rPr lang="en-US" sz="3500" b="1" dirty="0">
                <a:solidFill>
                  <a:srgbClr val="414142"/>
                </a:solidFill>
                <a:latin typeface="Lato"/>
                <a:ea typeface="Lato"/>
                <a:cs typeface="Lato"/>
                <a:sym typeface="Lato"/>
              </a:rPr>
              <a:t>FINDINGS &amp; SOLUTION</a:t>
            </a:r>
            <a:endParaRPr sz="3500" b="1" dirty="0">
              <a:solidFill>
                <a:srgbClr val="414142"/>
              </a:solidFill>
              <a:latin typeface="Lato"/>
              <a:ea typeface="Lato"/>
              <a:cs typeface="Lato"/>
              <a:sym typeface="Lato"/>
            </a:endParaRPr>
          </a:p>
        </p:txBody>
      </p:sp>
      <p:sp>
        <p:nvSpPr>
          <p:cNvPr id="7" name="Rectangle 6">
            <a:extLst>
              <a:ext uri="{FF2B5EF4-FFF2-40B4-BE49-F238E27FC236}">
                <a16:creationId xmlns:a16="http://schemas.microsoft.com/office/drawing/2014/main" id="{7246DEA8-5412-46F6-A921-E2C1C3705331}"/>
              </a:ext>
            </a:extLst>
          </p:cNvPr>
          <p:cNvSpPr/>
          <p:nvPr/>
        </p:nvSpPr>
        <p:spPr>
          <a:xfrm>
            <a:off x="-2" y="2883877"/>
            <a:ext cx="12192001" cy="397412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Rectangle 1">
            <a:extLst>
              <a:ext uri="{FF2B5EF4-FFF2-40B4-BE49-F238E27FC236}">
                <a16:creationId xmlns:a16="http://schemas.microsoft.com/office/drawing/2014/main" id="{657995B2-0A06-456D-861C-B116E34DB66E}"/>
              </a:ext>
            </a:extLst>
          </p:cNvPr>
          <p:cNvSpPr/>
          <p:nvPr/>
        </p:nvSpPr>
        <p:spPr>
          <a:xfrm>
            <a:off x="0" y="0"/>
            <a:ext cx="12192000" cy="84477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43662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4" descr="hq animation white hexagons mosaic 3d Stock Footage Video (100%  Royalty-free) 1011796400 | Shutterstock"/>
          <p:cNvPicPr preferRelativeResize="0"/>
          <p:nvPr/>
        </p:nvPicPr>
        <p:blipFill rotWithShape="1">
          <a:blip r:embed="rId3">
            <a:alphaModFix/>
          </a:blip>
          <a:srcRect/>
          <a:stretch/>
        </p:blipFill>
        <p:spPr>
          <a:xfrm>
            <a:off x="-2" y="-1"/>
            <a:ext cx="12192001" cy="6868733"/>
          </a:xfrm>
          <a:prstGeom prst="rect">
            <a:avLst/>
          </a:prstGeom>
          <a:noFill/>
          <a:ln>
            <a:noFill/>
          </a:ln>
        </p:spPr>
      </p:pic>
      <p:sp>
        <p:nvSpPr>
          <p:cNvPr id="130" name="Google Shape;130;p4"/>
          <p:cNvSpPr/>
          <p:nvPr/>
        </p:nvSpPr>
        <p:spPr>
          <a:xfrm>
            <a:off x="0" y="1"/>
            <a:ext cx="12192000" cy="6858000"/>
          </a:xfrm>
          <a:prstGeom prst="rect">
            <a:avLst/>
          </a:prstGeom>
          <a:solidFill>
            <a:schemeClr val="l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4"/>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PROBLEM FORMULATION</a:t>
            </a:r>
            <a:endParaRPr sz="4500" b="0" i="0" u="none" strike="noStrike" cap="none">
              <a:solidFill>
                <a:srgbClr val="414142"/>
              </a:solidFill>
              <a:latin typeface="Lato"/>
              <a:ea typeface="Lato"/>
              <a:cs typeface="Lato"/>
              <a:sym typeface="Lato"/>
            </a:endParaRPr>
          </a:p>
        </p:txBody>
      </p:sp>
      <p:sp>
        <p:nvSpPr>
          <p:cNvPr id="132" name="Google Shape;132;p4"/>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133" name="Google Shape;133;p4"/>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134" name="Google Shape;134;p4"/>
          <p:cNvPicPr preferRelativeResize="0"/>
          <p:nvPr/>
        </p:nvPicPr>
        <p:blipFill rotWithShape="1">
          <a:blip r:embed="rId4">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135" name="Google Shape;135;p4"/>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09" name="Google Shape;509;p36"/>
          <p:cNvPicPr preferRelativeResize="0"/>
          <p:nvPr/>
        </p:nvPicPr>
        <p:blipFill rotWithShape="1">
          <a:blip r:embed="rId3">
            <a:alphaModFix/>
          </a:blip>
          <a:srcRect t="6749" b="459"/>
          <a:stretch/>
        </p:blipFill>
        <p:spPr>
          <a:xfrm>
            <a:off x="968036" y="848810"/>
            <a:ext cx="10255928" cy="5865557"/>
          </a:xfrm>
          <a:prstGeom prst="rect">
            <a:avLst/>
          </a:prstGeom>
          <a:noFill/>
          <a:ln>
            <a:noFill/>
          </a:ln>
        </p:spPr>
      </p:pic>
      <p:sp>
        <p:nvSpPr>
          <p:cNvPr id="510" name="Google Shape;510;p3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F1 SCORE FROM SEVERAL ALGORITHM + RESAMPLING METHOD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3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09" name="Google Shape;509;p36"/>
          <p:cNvPicPr preferRelativeResize="0"/>
          <p:nvPr/>
        </p:nvPicPr>
        <p:blipFill rotWithShape="1">
          <a:blip r:embed="rId3">
            <a:alphaModFix/>
          </a:blip>
          <a:srcRect t="6749" b="459"/>
          <a:stretch/>
        </p:blipFill>
        <p:spPr>
          <a:xfrm>
            <a:off x="968036" y="848810"/>
            <a:ext cx="10255928" cy="5865557"/>
          </a:xfrm>
          <a:prstGeom prst="rect">
            <a:avLst/>
          </a:prstGeom>
          <a:noFill/>
          <a:ln>
            <a:noFill/>
          </a:ln>
        </p:spPr>
      </p:pic>
      <p:sp>
        <p:nvSpPr>
          <p:cNvPr id="510" name="Google Shape;510;p36"/>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F1 SCORE FROM SEVERAL ALGORITHM + RESAMPLING METHOD</a:t>
            </a:r>
            <a:endParaRPr/>
          </a:p>
        </p:txBody>
      </p:sp>
      <p:sp>
        <p:nvSpPr>
          <p:cNvPr id="5" name="Rectangle 4">
            <a:extLst>
              <a:ext uri="{FF2B5EF4-FFF2-40B4-BE49-F238E27FC236}">
                <a16:creationId xmlns:a16="http://schemas.microsoft.com/office/drawing/2014/main" id="{6BFF67D4-6E41-4796-A04A-6DB81AF80986}"/>
              </a:ext>
            </a:extLst>
          </p:cNvPr>
          <p:cNvSpPr/>
          <p:nvPr/>
        </p:nvSpPr>
        <p:spPr>
          <a:xfrm>
            <a:off x="0" y="0"/>
            <a:ext cx="12192000" cy="84477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51019AE3-E353-460F-A7D3-2C9AEAE34E2B}"/>
              </a:ext>
            </a:extLst>
          </p:cNvPr>
          <p:cNvSpPr/>
          <p:nvPr/>
        </p:nvSpPr>
        <p:spPr>
          <a:xfrm>
            <a:off x="-2" y="2883877"/>
            <a:ext cx="12192001" cy="3974123"/>
          </a:xfrm>
          <a:prstGeom prst="rect">
            <a:avLst/>
          </a:prstGeom>
          <a:solidFill>
            <a:schemeClr val="tx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0443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7"/>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HYPERPARAMETER TUNING &amp; ROC AUC GRAPH</a:t>
            </a:r>
            <a:endParaRPr/>
          </a:p>
        </p:txBody>
      </p:sp>
      <p:sp>
        <p:nvSpPr>
          <p:cNvPr id="517" name="Google Shape;517;p3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18" name="Google Shape;518;p37"/>
          <p:cNvPicPr preferRelativeResize="0"/>
          <p:nvPr/>
        </p:nvPicPr>
        <p:blipFill rotWithShape="1">
          <a:blip r:embed="rId3">
            <a:alphaModFix/>
          </a:blip>
          <a:srcRect/>
          <a:stretch/>
        </p:blipFill>
        <p:spPr>
          <a:xfrm>
            <a:off x="4338105" y="1128603"/>
            <a:ext cx="7595419" cy="5319603"/>
          </a:xfrm>
          <a:prstGeom prst="rect">
            <a:avLst/>
          </a:prstGeom>
          <a:noFill/>
          <a:ln>
            <a:noFill/>
          </a:ln>
        </p:spPr>
      </p:pic>
      <p:pic>
        <p:nvPicPr>
          <p:cNvPr id="519" name="Google Shape;519;p37"/>
          <p:cNvPicPr preferRelativeResize="0"/>
          <p:nvPr/>
        </p:nvPicPr>
        <p:blipFill rotWithShape="1">
          <a:blip r:embed="rId4">
            <a:alphaModFix/>
          </a:blip>
          <a:srcRect/>
          <a:stretch/>
        </p:blipFill>
        <p:spPr>
          <a:xfrm>
            <a:off x="349738" y="2912957"/>
            <a:ext cx="3896650" cy="1032086"/>
          </a:xfrm>
          <a:prstGeom prst="rect">
            <a:avLst/>
          </a:prstGeom>
          <a:noFill/>
          <a:ln>
            <a:noFill/>
          </a:ln>
        </p:spPr>
      </p:pic>
      <p:sp>
        <p:nvSpPr>
          <p:cNvPr id="10" name="TextBox 9">
            <a:extLst>
              <a:ext uri="{FF2B5EF4-FFF2-40B4-BE49-F238E27FC236}">
                <a16:creationId xmlns:a16="http://schemas.microsoft.com/office/drawing/2014/main" id="{17A428B4-B589-48B4-A4E2-C02DD2F4CF43}"/>
              </a:ext>
            </a:extLst>
          </p:cNvPr>
          <p:cNvSpPr txBox="1"/>
          <p:nvPr/>
        </p:nvSpPr>
        <p:spPr>
          <a:xfrm>
            <a:off x="349738" y="2523731"/>
            <a:ext cx="1560042"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TUNING RESULT</a:t>
            </a:r>
            <a:endParaRPr lang="en-ID"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38"/>
          <p:cNvPicPr preferRelativeResize="0"/>
          <p:nvPr/>
        </p:nvPicPr>
        <p:blipFill rotWithShape="1">
          <a:blip r:embed="rId3">
            <a:alphaModFix/>
          </a:blip>
          <a:srcRect/>
          <a:stretch/>
        </p:blipFill>
        <p:spPr>
          <a:xfrm>
            <a:off x="230623" y="1051257"/>
            <a:ext cx="11730753" cy="5432362"/>
          </a:xfrm>
          <a:prstGeom prst="rect">
            <a:avLst/>
          </a:prstGeom>
          <a:noFill/>
          <a:ln>
            <a:noFill/>
          </a:ln>
        </p:spPr>
      </p:pic>
      <p:pic>
        <p:nvPicPr>
          <p:cNvPr id="526" name="Google Shape;526;p38"/>
          <p:cNvPicPr preferRelativeResize="0"/>
          <p:nvPr/>
        </p:nvPicPr>
        <p:blipFill rotWithShape="1">
          <a:blip r:embed="rId4">
            <a:alphaModFix/>
          </a:blip>
          <a:srcRect/>
          <a:stretch/>
        </p:blipFill>
        <p:spPr>
          <a:xfrm>
            <a:off x="2049496" y="4080756"/>
            <a:ext cx="2007141" cy="1698781"/>
          </a:xfrm>
          <a:prstGeom prst="rect">
            <a:avLst/>
          </a:prstGeom>
          <a:noFill/>
          <a:ln>
            <a:noFill/>
          </a:ln>
        </p:spPr>
      </p:pic>
      <p:sp>
        <p:nvSpPr>
          <p:cNvPr id="527" name="Google Shape;527;p38"/>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HANDLE IMBALANCE BY ADJUSTING THRESHOLD &amp; CLASSIFICATION REPORT</a:t>
            </a:r>
            <a:endParaRPr sz="1600" b="1">
              <a:solidFill>
                <a:srgbClr val="414142"/>
              </a:solidFill>
              <a:latin typeface="Lato"/>
              <a:ea typeface="Lato"/>
              <a:cs typeface="Lato"/>
              <a:sym typeface="Lato"/>
            </a:endParaRPr>
          </a:p>
        </p:txBody>
      </p:sp>
      <p:sp>
        <p:nvSpPr>
          <p:cNvPr id="528" name="Google Shape;528;p3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sp>
        <p:nvSpPr>
          <p:cNvPr id="529" name="Google Shape;529;p38"/>
          <p:cNvSpPr/>
          <p:nvPr/>
        </p:nvSpPr>
        <p:spPr>
          <a:xfrm>
            <a:off x="2463800" y="4233599"/>
            <a:ext cx="1592838" cy="1731012"/>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8"/>
          <p:cNvSpPr txBox="1"/>
          <p:nvPr/>
        </p:nvSpPr>
        <p:spPr>
          <a:xfrm>
            <a:off x="2882261" y="5703001"/>
            <a:ext cx="117437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4E79A7"/>
                </a:solidFill>
                <a:latin typeface="Lato"/>
                <a:ea typeface="Lato"/>
                <a:cs typeface="Lato"/>
                <a:sym typeface="Lato"/>
              </a:rPr>
              <a:t>RECALL</a:t>
            </a:r>
            <a:endParaRPr/>
          </a:p>
        </p:txBody>
      </p:sp>
      <p:sp>
        <p:nvSpPr>
          <p:cNvPr id="531" name="Google Shape;531;p38"/>
          <p:cNvSpPr txBox="1"/>
          <p:nvPr/>
        </p:nvSpPr>
        <p:spPr>
          <a:xfrm rot="-5400000">
            <a:off x="3538864" y="5053850"/>
            <a:ext cx="1174376" cy="27699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a:solidFill>
                  <a:srgbClr val="4E79A7"/>
                </a:solidFill>
                <a:latin typeface="Lato"/>
                <a:ea typeface="Lato"/>
                <a:cs typeface="Lato"/>
                <a:sym typeface="Lato"/>
              </a:rPr>
              <a:t>PRECISION</a:t>
            </a:r>
            <a:endParaRPr/>
          </a:p>
        </p:txBody>
      </p:sp>
      <p:pic>
        <p:nvPicPr>
          <p:cNvPr id="532" name="Google Shape;532;p38"/>
          <p:cNvPicPr preferRelativeResize="0"/>
          <p:nvPr/>
        </p:nvPicPr>
        <p:blipFill rotWithShape="1">
          <a:blip r:embed="rId5">
            <a:alphaModFix/>
          </a:blip>
          <a:srcRect/>
          <a:stretch/>
        </p:blipFill>
        <p:spPr>
          <a:xfrm>
            <a:off x="7428002" y="4080756"/>
            <a:ext cx="2007141" cy="1698781"/>
          </a:xfrm>
          <a:prstGeom prst="rect">
            <a:avLst/>
          </a:prstGeom>
          <a:noFill/>
          <a:ln>
            <a:noFill/>
          </a:ln>
        </p:spPr>
      </p:pic>
      <p:sp>
        <p:nvSpPr>
          <p:cNvPr id="533" name="Google Shape;533;p38"/>
          <p:cNvSpPr/>
          <p:nvPr/>
        </p:nvSpPr>
        <p:spPr>
          <a:xfrm>
            <a:off x="7842306" y="4265830"/>
            <a:ext cx="1592838" cy="1698781"/>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4" name="Google Shape;534;p38"/>
          <p:cNvSpPr txBox="1"/>
          <p:nvPr/>
        </p:nvSpPr>
        <p:spPr>
          <a:xfrm>
            <a:off x="8260767" y="5521549"/>
            <a:ext cx="117437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4E79A7"/>
                </a:solidFill>
                <a:latin typeface="Lato"/>
                <a:ea typeface="Lato"/>
                <a:cs typeface="Lato"/>
                <a:sym typeface="Lato"/>
              </a:rPr>
              <a:t>T</a:t>
            </a:r>
            <a:r>
              <a:rPr lang="en-US" sz="1200" b="1">
                <a:solidFill>
                  <a:srgbClr val="4E79A7"/>
                </a:solidFill>
                <a:latin typeface="Lato"/>
                <a:ea typeface="Lato"/>
                <a:cs typeface="Lato"/>
                <a:sym typeface="Lato"/>
              </a:rPr>
              <a:t>PR</a:t>
            </a:r>
            <a:endParaRPr/>
          </a:p>
        </p:txBody>
      </p:sp>
      <p:sp>
        <p:nvSpPr>
          <p:cNvPr id="535" name="Google Shape;535;p38"/>
          <p:cNvSpPr txBox="1"/>
          <p:nvPr/>
        </p:nvSpPr>
        <p:spPr>
          <a:xfrm>
            <a:off x="8260767" y="4930146"/>
            <a:ext cx="1174376"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1">
                <a:solidFill>
                  <a:srgbClr val="4E79A7"/>
                </a:solidFill>
                <a:latin typeface="Lato"/>
                <a:ea typeface="Lato"/>
                <a:cs typeface="Lato"/>
                <a:sym typeface="Lato"/>
              </a:rPr>
              <a:t>F</a:t>
            </a:r>
            <a:r>
              <a:rPr lang="en-US" sz="1200" b="1">
                <a:solidFill>
                  <a:srgbClr val="4E79A7"/>
                </a:solidFill>
                <a:latin typeface="Lato"/>
                <a:ea typeface="Lato"/>
                <a:cs typeface="Lato"/>
                <a:sym typeface="Lato"/>
              </a:rPr>
              <a:t>PR</a:t>
            </a:r>
            <a:endParaRPr/>
          </a:p>
        </p:txBody>
      </p:sp>
      <p:sp>
        <p:nvSpPr>
          <p:cNvPr id="536" name="Google Shape;536;p38"/>
          <p:cNvSpPr/>
          <p:nvPr/>
        </p:nvSpPr>
        <p:spPr>
          <a:xfrm>
            <a:off x="3596500" y="4756149"/>
            <a:ext cx="277000"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38"/>
          <p:cNvSpPr/>
          <p:nvPr/>
        </p:nvSpPr>
        <p:spPr>
          <a:xfrm rot="5400000">
            <a:off x="3303199" y="5018535"/>
            <a:ext cx="277000" cy="863601"/>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38"/>
          <p:cNvSpPr/>
          <p:nvPr/>
        </p:nvSpPr>
        <p:spPr>
          <a:xfrm rot="5400000">
            <a:off x="8756238" y="4464031"/>
            <a:ext cx="183356"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8"/>
          <p:cNvSpPr/>
          <p:nvPr/>
        </p:nvSpPr>
        <p:spPr>
          <a:xfrm rot="5400000">
            <a:off x="8756236" y="5063316"/>
            <a:ext cx="183356" cy="832687"/>
          </a:xfrm>
          <a:prstGeom prst="rect">
            <a:avLst/>
          </a:prstGeom>
          <a:noFill/>
          <a:ln w="19050" cap="flat" cmpd="sng">
            <a:solidFill>
              <a:srgbClr val="4E79A7"/>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9"/>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MODEL PERFORMANCE </a:t>
            </a:r>
            <a:r>
              <a:rPr lang="en-US" sz="1600" b="1">
                <a:solidFill>
                  <a:srgbClr val="A7A9AC"/>
                </a:solidFill>
                <a:latin typeface="Lato"/>
                <a:ea typeface="Lato"/>
                <a:cs typeface="Lato"/>
                <a:sym typeface="Lato"/>
              </a:rPr>
              <a:t>(TOTAL DATA TEST SAMPLE :  7343)</a:t>
            </a:r>
            <a:endParaRPr sz="1600" b="1">
              <a:solidFill>
                <a:srgbClr val="A7A9AC"/>
              </a:solidFill>
              <a:latin typeface="Lato"/>
              <a:ea typeface="Lato"/>
              <a:cs typeface="Lato"/>
              <a:sym typeface="Lato"/>
            </a:endParaRPr>
          </a:p>
        </p:txBody>
      </p:sp>
      <p:sp>
        <p:nvSpPr>
          <p:cNvPr id="546" name="Google Shape;546;p39"/>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47" name="Google Shape;547;p39"/>
          <p:cNvPicPr preferRelativeResize="0"/>
          <p:nvPr/>
        </p:nvPicPr>
        <p:blipFill rotWithShape="1">
          <a:blip r:embed="rId3">
            <a:alphaModFix/>
          </a:blip>
          <a:srcRect/>
          <a:stretch/>
        </p:blipFill>
        <p:spPr>
          <a:xfrm>
            <a:off x="6714626" y="938212"/>
            <a:ext cx="4981575" cy="4981575"/>
          </a:xfrm>
          <a:prstGeom prst="rect">
            <a:avLst/>
          </a:prstGeom>
          <a:noFill/>
          <a:ln>
            <a:noFill/>
          </a:ln>
        </p:spPr>
      </p:pic>
      <p:pic>
        <p:nvPicPr>
          <p:cNvPr id="548" name="Google Shape;548;p39"/>
          <p:cNvPicPr preferRelativeResize="0"/>
          <p:nvPr/>
        </p:nvPicPr>
        <p:blipFill rotWithShape="1">
          <a:blip r:embed="rId4">
            <a:alphaModFix/>
          </a:blip>
          <a:srcRect/>
          <a:stretch/>
        </p:blipFill>
        <p:spPr>
          <a:xfrm>
            <a:off x="654552" y="2485891"/>
            <a:ext cx="4562619" cy="2045312"/>
          </a:xfrm>
          <a:prstGeom prst="rect">
            <a:avLst/>
          </a:prstGeom>
          <a:noFill/>
          <a:ln>
            <a:noFill/>
          </a:ln>
        </p:spPr>
      </p:pic>
      <p:pic>
        <p:nvPicPr>
          <p:cNvPr id="549" name="Google Shape;549;p39"/>
          <p:cNvPicPr preferRelativeResize="0"/>
          <p:nvPr/>
        </p:nvPicPr>
        <p:blipFill rotWithShape="1">
          <a:blip r:embed="rId5">
            <a:alphaModFix/>
          </a:blip>
          <a:srcRect/>
          <a:stretch/>
        </p:blipFill>
        <p:spPr>
          <a:xfrm>
            <a:off x="654552" y="4744924"/>
            <a:ext cx="3712218" cy="325422"/>
          </a:xfrm>
          <a:prstGeom prst="rect">
            <a:avLst/>
          </a:prstGeom>
          <a:noFill/>
          <a:ln>
            <a:noFill/>
          </a:ln>
        </p:spPr>
      </p:pic>
      <p:sp>
        <p:nvSpPr>
          <p:cNvPr id="550" name="Google Shape;550;p39"/>
          <p:cNvSpPr txBox="1"/>
          <p:nvPr/>
        </p:nvSpPr>
        <p:spPr>
          <a:xfrm>
            <a:off x="654552" y="6022073"/>
            <a:ext cx="10992923" cy="524399"/>
          </a:xfrm>
          <a:prstGeom prst="rect">
            <a:avLst/>
          </a:prstGeom>
          <a:noFill/>
          <a:ln>
            <a:noFill/>
          </a:ln>
        </p:spPr>
        <p:txBody>
          <a:bodyPr spcFirstLastPara="1" wrap="square" lIns="91425" tIns="45700" rIns="91425" bIns="45700" anchor="t" anchorCtr="0">
            <a:spAutoFit/>
          </a:bodyPr>
          <a:lstStyle/>
          <a:p>
            <a:pPr marL="0" marR="0" lvl="0" indent="0" algn="ctr" rtl="0">
              <a:lnSpc>
                <a:spcPct val="156250"/>
              </a:lnSpc>
              <a:spcBef>
                <a:spcPts val="0"/>
              </a:spcBef>
              <a:spcAft>
                <a:spcPts val="0"/>
              </a:spcAft>
              <a:buNone/>
            </a:pPr>
            <a:r>
              <a:rPr lang="en-US" sz="1600" dirty="0">
                <a:solidFill>
                  <a:srgbClr val="939598"/>
                </a:solidFill>
                <a:latin typeface="Lato"/>
                <a:ea typeface="Lato"/>
                <a:cs typeface="Lato"/>
                <a:sym typeface="Lato"/>
              </a:rPr>
              <a:t>Based on the output above based on the test set, </a:t>
            </a:r>
            <a:r>
              <a:rPr lang="en-US" sz="1800" dirty="0">
                <a:solidFill>
                  <a:srgbClr val="4E79A7"/>
                </a:solidFill>
                <a:latin typeface="Lato"/>
                <a:ea typeface="Lato"/>
                <a:cs typeface="Lato"/>
                <a:sym typeface="Lato"/>
              </a:rPr>
              <a:t>our model is well performed (can be trusted and reliable)</a:t>
            </a:r>
            <a:endParaRPr sz="1600" dirty="0">
              <a:solidFill>
                <a:srgbClr val="4E79A7"/>
              </a:solidFill>
              <a:latin typeface="Lato"/>
              <a:ea typeface="Lato"/>
              <a:cs typeface="Lato"/>
              <a:sym typeface="Lato"/>
            </a:endParaRPr>
          </a:p>
        </p:txBody>
      </p:sp>
      <p:sp>
        <p:nvSpPr>
          <p:cNvPr id="8" name="TextBox 7">
            <a:extLst>
              <a:ext uri="{FF2B5EF4-FFF2-40B4-BE49-F238E27FC236}">
                <a16:creationId xmlns:a16="http://schemas.microsoft.com/office/drawing/2014/main" id="{383784A3-46ED-433F-A04C-ECE322FFF8AC}"/>
              </a:ext>
            </a:extLst>
          </p:cNvPr>
          <p:cNvSpPr txBox="1"/>
          <p:nvPr/>
        </p:nvSpPr>
        <p:spPr>
          <a:xfrm>
            <a:off x="654552" y="1964394"/>
            <a:ext cx="2348720" cy="307777"/>
          </a:xfrm>
          <a:prstGeom prst="rect">
            <a:avLst/>
          </a:prstGeom>
          <a:noFill/>
        </p:spPr>
        <p:txBody>
          <a:bodyPr wrap="none" rtlCol="0">
            <a:spAutoFit/>
          </a:bodyPr>
          <a:lstStyle/>
          <a:p>
            <a:r>
              <a:rPr lang="en-US" b="1" dirty="0">
                <a:latin typeface="Lato" panose="020F0502020204030203" pitchFamily="34" charset="0"/>
                <a:ea typeface="Lato" panose="020F0502020204030203" pitchFamily="34" charset="0"/>
                <a:cs typeface="Lato" panose="020F0502020204030203" pitchFamily="34" charset="0"/>
              </a:rPr>
              <a:t>CLASSIFICATION REPORT</a:t>
            </a:r>
            <a:endParaRPr lang="en-ID" b="1"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40"/>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FEATURE IMPORTANCE</a:t>
            </a:r>
            <a:endParaRPr sz="1600" b="1">
              <a:solidFill>
                <a:srgbClr val="414142"/>
              </a:solidFill>
              <a:latin typeface="Lato"/>
              <a:ea typeface="Lato"/>
              <a:cs typeface="Lato"/>
              <a:sym typeface="Lato"/>
            </a:endParaRPr>
          </a:p>
        </p:txBody>
      </p:sp>
      <p:sp>
        <p:nvSpPr>
          <p:cNvPr id="557" name="Google Shape;557;p40"/>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58" name="Google Shape;558;p40"/>
          <p:cNvPicPr preferRelativeResize="0"/>
          <p:nvPr/>
        </p:nvPicPr>
        <p:blipFill rotWithShape="1">
          <a:blip r:embed="rId3">
            <a:alphaModFix/>
          </a:blip>
          <a:srcRect t="1049"/>
          <a:stretch/>
        </p:blipFill>
        <p:spPr>
          <a:xfrm>
            <a:off x="150812" y="910723"/>
            <a:ext cx="9242425" cy="5757301"/>
          </a:xfrm>
          <a:prstGeom prst="rect">
            <a:avLst/>
          </a:prstGeom>
          <a:noFill/>
          <a:ln>
            <a:noFill/>
          </a:ln>
        </p:spPr>
      </p:pic>
      <p:sp>
        <p:nvSpPr>
          <p:cNvPr id="559" name="Google Shape;559;p40"/>
          <p:cNvSpPr txBox="1"/>
          <p:nvPr/>
        </p:nvSpPr>
        <p:spPr>
          <a:xfrm>
            <a:off x="9468348" y="2191788"/>
            <a:ext cx="2465388" cy="34721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rgbClr val="A7A9AC"/>
                </a:solidFill>
                <a:latin typeface="Lato"/>
                <a:ea typeface="Lato"/>
                <a:cs typeface="Lato"/>
                <a:sym typeface="Lato"/>
              </a:rPr>
              <a:t>The word </a:t>
            </a:r>
            <a:r>
              <a:rPr lang="en-US" sz="1600" b="1">
                <a:solidFill>
                  <a:srgbClr val="C3524F"/>
                </a:solidFill>
                <a:latin typeface="Lato"/>
                <a:ea typeface="Lato"/>
                <a:cs typeface="Lato"/>
                <a:sym typeface="Lato"/>
              </a:rPr>
              <a:t>"dissatisfied" </a:t>
            </a:r>
            <a:r>
              <a:rPr lang="en-US" sz="1600">
                <a:solidFill>
                  <a:srgbClr val="A7A9AC"/>
                </a:solidFill>
                <a:latin typeface="Lato"/>
                <a:ea typeface="Lato"/>
                <a:cs typeface="Lato"/>
                <a:sym typeface="Lato"/>
              </a:rPr>
              <a:t>is a made word to interpret emoji.</a:t>
            </a:r>
            <a:endParaRPr/>
          </a:p>
          <a:p>
            <a:pPr marL="0" marR="0" lvl="0" indent="0" algn="l" rtl="0">
              <a:lnSpc>
                <a:spcPct val="150000"/>
              </a:lnSpc>
              <a:spcBef>
                <a:spcPts val="0"/>
              </a:spcBef>
              <a:spcAft>
                <a:spcPts val="0"/>
              </a:spcAft>
              <a:buNone/>
            </a:pPr>
            <a:endParaRPr sz="1600">
              <a:solidFill>
                <a:srgbClr val="A7A9AC"/>
              </a:solidFill>
              <a:latin typeface="Lato"/>
              <a:ea typeface="Lato"/>
              <a:cs typeface="Lato"/>
              <a:sym typeface="Lato"/>
            </a:endParaRPr>
          </a:p>
          <a:p>
            <a:pPr marL="0" marR="0" lvl="0" indent="0" algn="l" rtl="0">
              <a:lnSpc>
                <a:spcPct val="150000"/>
              </a:lnSpc>
              <a:spcBef>
                <a:spcPts val="0"/>
              </a:spcBef>
              <a:spcAft>
                <a:spcPts val="0"/>
              </a:spcAft>
              <a:buNone/>
            </a:pPr>
            <a:r>
              <a:rPr lang="en-US" sz="1200">
                <a:solidFill>
                  <a:srgbClr val="A7A9AC"/>
                </a:solidFill>
                <a:latin typeface="Lato"/>
                <a:ea typeface="Lato"/>
                <a:cs typeface="Lato"/>
                <a:sym typeface="Lato"/>
              </a:rPr>
              <a:t>In the jupyter notebook, there’s a defined function consist of dictionary of emoji that express “satisfied customer”, “dissatisfied customer”, and the thing that we can’t interpret (convert the emoji as “”)</a:t>
            </a:r>
            <a:endParaRPr sz="1200">
              <a:solidFill>
                <a:srgbClr val="4E79A7"/>
              </a:solidFill>
              <a:latin typeface="Lato"/>
              <a:ea typeface="Lato"/>
              <a:cs typeface="Lato"/>
              <a:sym typeface="Lato"/>
            </a:endParaRPr>
          </a:p>
        </p:txBody>
      </p:sp>
      <p:sp>
        <p:nvSpPr>
          <p:cNvPr id="560" name="Google Shape;560;p40"/>
          <p:cNvSpPr/>
          <p:nvPr/>
        </p:nvSpPr>
        <p:spPr>
          <a:xfrm>
            <a:off x="4848225" y="5791200"/>
            <a:ext cx="4476750" cy="500063"/>
          </a:xfrm>
          <a:prstGeom prst="rect">
            <a:avLst/>
          </a:prstGeom>
          <a:noFill/>
          <a:ln w="28575" cap="flat" cmpd="sng">
            <a:solidFill>
              <a:srgbClr val="C3524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41"/>
          <p:cNvSpPr txBox="1"/>
          <p:nvPr/>
        </p:nvSpPr>
        <p:spPr>
          <a:xfrm>
            <a:off x="75701" y="497661"/>
            <a:ext cx="11620500" cy="4130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b="1">
                <a:solidFill>
                  <a:srgbClr val="414142"/>
                </a:solidFill>
                <a:latin typeface="Lato"/>
                <a:ea typeface="Lato"/>
                <a:cs typeface="Lato"/>
                <a:sym typeface="Lato"/>
              </a:rPr>
              <a:t>IMPLEMENTATION</a:t>
            </a:r>
            <a:endParaRPr sz="1600" b="1">
              <a:solidFill>
                <a:srgbClr val="414142"/>
              </a:solidFill>
              <a:latin typeface="Lato"/>
              <a:ea typeface="Lato"/>
              <a:cs typeface="Lato"/>
              <a:sym typeface="Lato"/>
            </a:endParaRPr>
          </a:p>
        </p:txBody>
      </p:sp>
      <p:sp>
        <p:nvSpPr>
          <p:cNvPr id="567" name="Google Shape;567;p41"/>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a:solidFill>
                  <a:srgbClr val="414142"/>
                </a:solidFill>
                <a:latin typeface="Lato"/>
                <a:ea typeface="Lato"/>
                <a:cs typeface="Lato"/>
                <a:sym typeface="Lato"/>
              </a:rPr>
              <a:t>FINDINGS &amp; SOLUTION</a:t>
            </a:r>
            <a:endParaRPr sz="3500" b="1" i="0" u="none" strike="noStrike" cap="none">
              <a:solidFill>
                <a:srgbClr val="414142"/>
              </a:solidFill>
              <a:latin typeface="Lato"/>
              <a:ea typeface="Lato"/>
              <a:cs typeface="Lato"/>
              <a:sym typeface="Lato"/>
            </a:endParaRPr>
          </a:p>
        </p:txBody>
      </p:sp>
      <p:pic>
        <p:nvPicPr>
          <p:cNvPr id="568" name="Google Shape;568;p41"/>
          <p:cNvPicPr preferRelativeResize="0"/>
          <p:nvPr/>
        </p:nvPicPr>
        <p:blipFill rotWithShape="1">
          <a:blip r:embed="rId3">
            <a:alphaModFix/>
          </a:blip>
          <a:srcRect/>
          <a:stretch/>
        </p:blipFill>
        <p:spPr>
          <a:xfrm>
            <a:off x="75702" y="1128604"/>
            <a:ext cx="10037153" cy="2300396"/>
          </a:xfrm>
          <a:prstGeom prst="rect">
            <a:avLst/>
          </a:prstGeom>
          <a:noFill/>
          <a:ln>
            <a:noFill/>
          </a:ln>
        </p:spPr>
      </p:pic>
      <p:pic>
        <p:nvPicPr>
          <p:cNvPr id="569" name="Google Shape;569;p41"/>
          <p:cNvPicPr preferRelativeResize="0"/>
          <p:nvPr/>
        </p:nvPicPr>
        <p:blipFill rotWithShape="1">
          <a:blip r:embed="rId4">
            <a:alphaModFix/>
          </a:blip>
          <a:srcRect/>
          <a:stretch/>
        </p:blipFill>
        <p:spPr>
          <a:xfrm>
            <a:off x="75701" y="3957637"/>
            <a:ext cx="9087349" cy="242403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7" name="Google Shape;577;p42"/>
          <p:cNvSpPr txBox="1"/>
          <p:nvPr/>
        </p:nvSpPr>
        <p:spPr>
          <a:xfrm>
            <a:off x="809331" y="3094293"/>
            <a:ext cx="10578099" cy="669414"/>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14142"/>
              </a:buClr>
              <a:buSzPts val="4500"/>
              <a:buFont typeface="Lato"/>
              <a:buNone/>
            </a:pPr>
            <a:r>
              <a:rPr lang="en-US" sz="4500" b="1">
                <a:solidFill>
                  <a:srgbClr val="414142"/>
                </a:solidFill>
                <a:latin typeface="Lato"/>
                <a:ea typeface="Lato"/>
                <a:cs typeface="Lato"/>
                <a:sym typeface="Lato"/>
              </a:rPr>
              <a:t>CONCLUSION &amp; RECOMMENDATION</a:t>
            </a:r>
            <a:endParaRPr sz="4500" b="0" i="0" u="none" strike="noStrike" cap="none">
              <a:solidFill>
                <a:srgbClr val="414142"/>
              </a:solidFill>
              <a:latin typeface="Lato"/>
              <a:ea typeface="Lato"/>
              <a:cs typeface="Lato"/>
              <a:sym typeface="Lato"/>
            </a:endParaRPr>
          </a:p>
        </p:txBody>
      </p:sp>
      <p:sp>
        <p:nvSpPr>
          <p:cNvPr id="578" name="Google Shape;578;p42"/>
          <p:cNvSpPr txBox="1"/>
          <p:nvPr/>
        </p:nvSpPr>
        <p:spPr>
          <a:xfrm>
            <a:off x="1022866" y="4819135"/>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579" name="Google Shape;579;p42"/>
          <p:cNvSpPr txBox="1"/>
          <p:nvPr/>
        </p:nvSpPr>
        <p:spPr>
          <a:xfrm>
            <a:off x="3307791" y="5811941"/>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pic>
        <p:nvPicPr>
          <p:cNvPr id="580" name="Google Shape;580;p42"/>
          <p:cNvPicPr preferRelativeResize="0"/>
          <p:nvPr/>
        </p:nvPicPr>
        <p:blipFill rotWithShape="1">
          <a:blip r:embed="rId3">
            <a:alphaModFix/>
          </a:blip>
          <a:srcRect/>
          <a:stretch/>
        </p:blipFill>
        <p:spPr>
          <a:xfrm>
            <a:off x="4545119" y="2357551"/>
            <a:ext cx="3106520" cy="492710"/>
          </a:xfrm>
          <a:prstGeom prst="rect">
            <a:avLst/>
          </a:prstGeom>
          <a:noFill/>
          <a:ln>
            <a:noFill/>
          </a:ln>
          <a:effectLst>
            <a:outerShdw blurRad="50800" dist="38100" dir="5400000" algn="t" rotWithShape="0">
              <a:srgbClr val="000000">
                <a:alpha val="40000"/>
              </a:srgbClr>
            </a:outerShdw>
          </a:effectLst>
        </p:spPr>
      </p:pic>
      <p:sp>
        <p:nvSpPr>
          <p:cNvPr id="581" name="Google Shape;581;p42"/>
          <p:cNvSpPr txBox="1"/>
          <p:nvPr/>
        </p:nvSpPr>
        <p:spPr>
          <a:xfrm>
            <a:off x="4370309" y="6065631"/>
            <a:ext cx="362116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3"/>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588" name="Google Shape;588;p43"/>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WHY SENTIMENT ANALYSIS</a:t>
            </a:r>
            <a:endParaRPr/>
          </a:p>
        </p:txBody>
      </p:sp>
      <p:sp>
        <p:nvSpPr>
          <p:cNvPr id="594" name="Google Shape;594;p43"/>
          <p:cNvSpPr txBox="1"/>
          <p:nvPr/>
        </p:nvSpPr>
        <p:spPr>
          <a:xfrm>
            <a:off x="92300" y="6273273"/>
            <a:ext cx="10146300" cy="492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300" b="1" i="0" u="none" strike="noStrike" cap="none">
                <a:solidFill>
                  <a:srgbClr val="AEABAB"/>
                </a:solidFill>
                <a:latin typeface="Lato"/>
                <a:ea typeface="Lato"/>
                <a:cs typeface="Lato"/>
                <a:sym typeface="Lato"/>
              </a:rPr>
              <a:t>Sources</a:t>
            </a:r>
            <a:r>
              <a:rPr lang="en-US" sz="1300" i="0" u="none" strike="noStrike" cap="none">
                <a:solidFill>
                  <a:srgbClr val="AEABAB"/>
                </a:solidFill>
                <a:latin typeface="Lato"/>
                <a:ea typeface="Lato"/>
                <a:cs typeface="Lato"/>
                <a:sym typeface="Lato"/>
              </a:rPr>
              <a:t> : </a:t>
            </a:r>
            <a:r>
              <a:rPr lang="en-US" sz="1300">
                <a:solidFill>
                  <a:srgbClr val="AEABAB"/>
                </a:solidFill>
                <a:latin typeface="Lato"/>
                <a:ea typeface="Lato"/>
                <a:cs typeface="Lato"/>
                <a:sym typeface="Lato"/>
              </a:rPr>
              <a:t>Suanda, B., 2016. Advanced &amp; Effective Project Management, Panduan Lengkap Bagi Praktisi Manajemen Proyek Profesional. Jakarta: PP Concstruction &amp; Investment.</a:t>
            </a:r>
            <a:endParaRPr sz="1900" i="0" u="none" strike="noStrike" cap="none">
              <a:solidFill>
                <a:srgbClr val="AEABAB"/>
              </a:solidFill>
              <a:latin typeface="Lato"/>
              <a:ea typeface="Lato"/>
              <a:cs typeface="Lato"/>
              <a:sym typeface="Lato"/>
            </a:endParaRPr>
          </a:p>
        </p:txBody>
      </p:sp>
      <p:pic>
        <p:nvPicPr>
          <p:cNvPr id="600" name="Google Shape;600;p43"/>
          <p:cNvPicPr preferRelativeResize="0"/>
          <p:nvPr/>
        </p:nvPicPr>
        <p:blipFill rotWithShape="1">
          <a:blip r:embed="rId3">
            <a:alphaModFix/>
          </a:blip>
          <a:srcRect/>
          <a:stretch/>
        </p:blipFill>
        <p:spPr>
          <a:xfrm>
            <a:off x="437651" y="1210039"/>
            <a:ext cx="4562475" cy="4962525"/>
          </a:xfrm>
          <a:prstGeom prst="rect">
            <a:avLst/>
          </a:prstGeom>
          <a:noFill/>
          <a:ln>
            <a:noFill/>
          </a:ln>
        </p:spPr>
      </p:pic>
      <p:sp>
        <p:nvSpPr>
          <p:cNvPr id="3" name="TextBox 2">
            <a:extLst>
              <a:ext uri="{FF2B5EF4-FFF2-40B4-BE49-F238E27FC236}">
                <a16:creationId xmlns:a16="http://schemas.microsoft.com/office/drawing/2014/main" id="{7C23565A-D448-47E6-9443-23C50F09583E}"/>
              </a:ext>
            </a:extLst>
          </p:cNvPr>
          <p:cNvSpPr txBox="1"/>
          <p:nvPr/>
        </p:nvSpPr>
        <p:spPr>
          <a:xfrm>
            <a:off x="5392615" y="1488831"/>
            <a:ext cx="6665536" cy="4991751"/>
          </a:xfrm>
          <a:prstGeom prst="rect">
            <a:avLst/>
          </a:prstGeom>
          <a:noFill/>
        </p:spPr>
        <p:txBody>
          <a:bodyPr wrap="square" rtlCol="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now understand customer response to the seller in the platform</a:t>
            </a:r>
          </a:p>
          <a:p>
            <a:pPr marL="714375" lvl="8" indent="-350838" algn="just">
              <a:lnSpc>
                <a:spcPct val="156250"/>
              </a:lnSpc>
              <a:buFont typeface="Courier New" panose="02070309020205020404" pitchFamily="49" charset="0"/>
              <a:buChar char="o"/>
            </a:pPr>
            <a:r>
              <a:rPr lang="en-US" sz="1600" dirty="0">
                <a:solidFill>
                  <a:srgbClr val="939598"/>
                </a:solidFill>
                <a:latin typeface="Lato"/>
                <a:ea typeface="Lato"/>
                <a:cs typeface="Lato"/>
                <a:sym typeface="Lato"/>
              </a:rPr>
              <a:t>By understanding positive response,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can determine what are the things that can be maintained to preserve the positive response</a:t>
            </a:r>
          </a:p>
          <a:p>
            <a:pPr marL="714375" lvl="8" indent="-350838" algn="just">
              <a:lnSpc>
                <a:spcPct val="156250"/>
              </a:lnSpc>
              <a:buFont typeface="Courier New" panose="02070309020205020404" pitchFamily="49" charset="0"/>
              <a:buChar char="o"/>
            </a:pPr>
            <a:r>
              <a:rPr lang="en-US" sz="1600" dirty="0">
                <a:solidFill>
                  <a:srgbClr val="939598"/>
                </a:solidFill>
                <a:latin typeface="Lato"/>
                <a:ea typeface="Lato"/>
                <a:cs typeface="Lato"/>
                <a:sym typeface="Lato"/>
              </a:rPr>
              <a:t>By understanding the negative response, they can determine what the things need to be improved on</a:t>
            </a:r>
          </a:p>
          <a:p>
            <a:pPr marL="285750" lvl="8" indent="-285750" algn="just">
              <a:lnSpc>
                <a:spcPct val="156250"/>
              </a:lnSpc>
              <a:buFont typeface="Arial" panose="020B0604020202020204" pitchFamily="34" charset="0"/>
              <a:buChar char="•"/>
            </a:pPr>
            <a:r>
              <a:rPr lang="en-US" sz="1600" dirty="0">
                <a:solidFill>
                  <a:srgbClr val="4E79A7"/>
                </a:solidFill>
                <a:latin typeface="Lato"/>
                <a:ea typeface="Lato"/>
                <a:cs typeface="Lato"/>
                <a:sym typeface="Lato"/>
              </a:rPr>
              <a:t>No need to classify the review comment message manually. Can use the model that we made</a:t>
            </a:r>
          </a:p>
          <a:p>
            <a:pPr marL="285750" lvl="8" indent="-285750" algn="just">
              <a:lnSpc>
                <a:spcPct val="156250"/>
              </a:lnSpc>
              <a:buFont typeface="Arial" panose="020B0604020202020204" pitchFamily="34" charset="0"/>
              <a:buChar char="•"/>
            </a:pPr>
            <a:r>
              <a:rPr lang="en-US" sz="1600" dirty="0">
                <a:solidFill>
                  <a:srgbClr val="939598"/>
                </a:solidFill>
                <a:latin typeface="Lato"/>
                <a:ea typeface="Lato"/>
                <a:cs typeface="Lato"/>
                <a:sym typeface="Lato"/>
              </a:rPr>
              <a:t>With the same approach in the notebook, </a:t>
            </a:r>
            <a:r>
              <a:rPr lang="en-US" sz="1800" dirty="0">
                <a:solidFill>
                  <a:srgbClr val="4E79A7"/>
                </a:solidFill>
                <a:latin typeface="Lato"/>
                <a:ea typeface="Lato"/>
                <a:cs typeface="Lato"/>
                <a:sym typeface="Lato"/>
              </a:rPr>
              <a:t>we can understand competitor pros &amp; cons</a:t>
            </a:r>
            <a:r>
              <a:rPr lang="en-US" sz="1600" dirty="0">
                <a:solidFill>
                  <a:srgbClr val="939598"/>
                </a:solidFill>
                <a:latin typeface="Lato"/>
                <a:ea typeface="Lato"/>
                <a:cs typeface="Lato"/>
                <a:sym typeface="Lato"/>
              </a:rPr>
              <a:t>. By understanding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competitor &amp; learn from it, </a:t>
            </a:r>
            <a:r>
              <a:rPr lang="en-US" sz="1600" dirty="0" err="1">
                <a:solidFill>
                  <a:srgbClr val="939598"/>
                </a:solidFill>
                <a:latin typeface="Lato"/>
                <a:ea typeface="Lato"/>
                <a:cs typeface="Lato"/>
                <a:sym typeface="Lato"/>
              </a:rPr>
              <a:t>Olist</a:t>
            </a:r>
            <a:r>
              <a:rPr lang="en-US" sz="1600" dirty="0">
                <a:solidFill>
                  <a:srgbClr val="939598"/>
                </a:solidFill>
                <a:latin typeface="Lato"/>
                <a:ea typeface="Lato"/>
                <a:cs typeface="Lato"/>
                <a:sym typeface="Lato"/>
              </a:rPr>
              <a:t> can keep improv their services</a:t>
            </a:r>
            <a:endParaRPr lang="en-US" sz="1600" dirty="0">
              <a:solidFill>
                <a:srgbClr val="4E79A7"/>
              </a:solidFill>
              <a:latin typeface="Lato"/>
              <a:ea typeface="Lato"/>
              <a:cs typeface="Lato"/>
              <a:sym typeface="Lato"/>
            </a:endParaRPr>
          </a:p>
          <a:p>
            <a:pPr marL="285750" lvl="8" indent="-285750" algn="just">
              <a:lnSpc>
                <a:spcPct val="156250"/>
              </a:lnSpc>
              <a:buFont typeface="Courier New" panose="02070309020205020404" pitchFamily="49" charset="0"/>
              <a:buChar char="o"/>
            </a:pPr>
            <a:endParaRPr lang="en-US" sz="1400" dirty="0">
              <a:solidFill>
                <a:srgbClr val="939598"/>
              </a:solidFill>
              <a:latin typeface="Lato"/>
              <a:ea typeface="Lato"/>
              <a:cs typeface="Lato"/>
              <a:sym typeface="Lato"/>
            </a:endParaRPr>
          </a:p>
          <a:p>
            <a:pPr marL="285750" lvl="8" indent="-285750" algn="just">
              <a:lnSpc>
                <a:spcPct val="156250"/>
              </a:lnSpc>
              <a:buFont typeface="Arial" panose="020B0604020202020204" pitchFamily="34" charset="0"/>
              <a:buChar char="•"/>
            </a:pPr>
            <a:endParaRPr lang="en-US" dirty="0">
              <a:solidFill>
                <a:srgbClr val="4E79A7"/>
              </a:solidFill>
              <a:latin typeface="Lato"/>
              <a:ea typeface="Lato"/>
              <a:cs typeface="Lato"/>
              <a:sym typeface="Lato"/>
            </a:endParaRPr>
          </a:p>
        </p:txBody>
      </p:sp>
    </p:spTree>
    <p:extLst>
      <p:ext uri="{BB962C8B-B14F-4D97-AF65-F5344CB8AC3E}">
        <p14:creationId xmlns:p14="http://schemas.microsoft.com/office/powerpoint/2010/main" val="857372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4"/>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07" name="Google Shape;607;p44"/>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OVERALL BUSINESS</a:t>
            </a:r>
            <a:endParaRPr sz="2200" b="1">
              <a:solidFill>
                <a:srgbClr val="414142"/>
              </a:solidFill>
              <a:latin typeface="Lato"/>
              <a:ea typeface="Lato"/>
              <a:cs typeface="Lato"/>
              <a:sym typeface="Lato"/>
            </a:endParaRPr>
          </a:p>
        </p:txBody>
      </p:sp>
      <p:pic>
        <p:nvPicPr>
          <p:cNvPr id="614" name="Google Shape;614;p44"/>
          <p:cNvPicPr preferRelativeResize="0"/>
          <p:nvPr/>
        </p:nvPicPr>
        <p:blipFill rotWithShape="1">
          <a:blip r:embed="rId3">
            <a:alphaModFix/>
          </a:blip>
          <a:srcRect r="1542" b="44498"/>
          <a:stretch/>
        </p:blipFill>
        <p:spPr>
          <a:xfrm>
            <a:off x="437651" y="1192575"/>
            <a:ext cx="11758873" cy="3265257"/>
          </a:xfrm>
          <a:prstGeom prst="rect">
            <a:avLst/>
          </a:prstGeom>
          <a:noFill/>
          <a:ln>
            <a:noFill/>
          </a:ln>
        </p:spPr>
      </p:pic>
      <p:pic>
        <p:nvPicPr>
          <p:cNvPr id="13" name="Picture 12">
            <a:extLst>
              <a:ext uri="{FF2B5EF4-FFF2-40B4-BE49-F238E27FC236}">
                <a16:creationId xmlns:a16="http://schemas.microsoft.com/office/drawing/2014/main" id="{43895F47-3153-E68E-65CD-594636D9F3EA}"/>
              </a:ext>
            </a:extLst>
          </p:cNvPr>
          <p:cNvPicPr>
            <a:picLocks noChangeAspect="1"/>
          </p:cNvPicPr>
          <p:nvPr/>
        </p:nvPicPr>
        <p:blipFill>
          <a:blip r:embed="rId4"/>
          <a:stretch>
            <a:fillRect/>
          </a:stretch>
        </p:blipFill>
        <p:spPr>
          <a:xfrm>
            <a:off x="8418193" y="4331588"/>
            <a:ext cx="3645724" cy="2377646"/>
          </a:xfrm>
          <a:prstGeom prst="rect">
            <a:avLst/>
          </a:prstGeom>
        </p:spPr>
      </p:pic>
      <p:sp>
        <p:nvSpPr>
          <p:cNvPr id="3" name="TextBox 2">
            <a:extLst>
              <a:ext uri="{FF2B5EF4-FFF2-40B4-BE49-F238E27FC236}">
                <a16:creationId xmlns:a16="http://schemas.microsoft.com/office/drawing/2014/main" id="{989BDDE0-FC49-4857-986C-2CD10C7F5E00}"/>
              </a:ext>
            </a:extLst>
          </p:cNvPr>
          <p:cNvSpPr txBox="1"/>
          <p:nvPr/>
        </p:nvSpPr>
        <p:spPr>
          <a:xfrm>
            <a:off x="354330" y="4560570"/>
            <a:ext cx="7931256" cy="346402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4E79A7"/>
                </a:solidFill>
                <a:latin typeface="Lato"/>
                <a:ea typeface="Lato"/>
                <a:cs typeface="Lato"/>
                <a:sym typeface="Lato"/>
              </a:rPr>
              <a:t>Positive transaction trend </a:t>
            </a:r>
            <a:r>
              <a:rPr lang="en-US" sz="1400" dirty="0">
                <a:solidFill>
                  <a:srgbClr val="939598"/>
                </a:solidFill>
                <a:latin typeface="Lato"/>
                <a:ea typeface="Lato"/>
                <a:cs typeface="Lato"/>
                <a:sym typeface="Lato"/>
              </a:rPr>
              <a:t>in Brazilian Ecommerce can indicate several things as follows:</a:t>
            </a:r>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r>
              <a:rPr lang="en-US" dirty="0">
                <a:solidFill>
                  <a:srgbClr val="939598"/>
                </a:solidFill>
                <a:latin typeface="Lato"/>
                <a:ea typeface="Lato"/>
                <a:cs typeface="Lato"/>
                <a:sym typeface="Lato"/>
              </a:rPr>
              <a:t>P</a:t>
            </a:r>
            <a:r>
              <a:rPr lang="en-US" sz="1400" dirty="0">
                <a:solidFill>
                  <a:srgbClr val="939598"/>
                </a:solidFill>
                <a:latin typeface="Lato"/>
                <a:ea typeface="Lato"/>
                <a:cs typeface="Lato"/>
                <a:sym typeface="Lato"/>
              </a:rPr>
              <a:t>eople like using the platform</a:t>
            </a:r>
            <a:endParaRPr lang="en-US" dirty="0"/>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r>
              <a:rPr lang="en-US" dirty="0">
                <a:solidFill>
                  <a:srgbClr val="939598"/>
                </a:solidFill>
                <a:latin typeface="Lato"/>
                <a:ea typeface="Lato"/>
                <a:cs typeface="Lato"/>
                <a:sym typeface="Lato"/>
              </a:rPr>
              <a:t>M</a:t>
            </a:r>
            <a:r>
              <a:rPr lang="en-US" sz="1400" dirty="0">
                <a:solidFill>
                  <a:srgbClr val="939598"/>
                </a:solidFill>
                <a:latin typeface="Lato"/>
                <a:ea typeface="Lato"/>
                <a:cs typeface="Lato"/>
                <a:sym typeface="Lato"/>
              </a:rPr>
              <a:t>ore and more people start using </a:t>
            </a:r>
            <a:r>
              <a:rPr lang="en-US" sz="1400" dirty="0" err="1">
                <a:solidFill>
                  <a:srgbClr val="939598"/>
                </a:solidFill>
                <a:latin typeface="Lato"/>
                <a:ea typeface="Lato"/>
                <a:cs typeface="Lato"/>
                <a:sym typeface="Lato"/>
              </a:rPr>
              <a:t>Olist</a:t>
            </a:r>
            <a:endParaRPr lang="en-US" dirty="0">
              <a:solidFill>
                <a:srgbClr val="939598"/>
              </a:solidFill>
              <a:latin typeface="Lato"/>
              <a:ea typeface="Lato"/>
              <a:cs typeface="Lato"/>
              <a:sym typeface="Lato"/>
            </a:endParaRPr>
          </a:p>
          <a:p>
            <a:pPr marL="263525" indent="-263525">
              <a:lnSpc>
                <a:spcPct val="178571"/>
              </a:lnSpc>
              <a:buClr>
                <a:srgbClr val="939598"/>
              </a:buClr>
              <a:buSzPts val="1400"/>
              <a:buFont typeface="Arial" panose="020B0604020202020204" pitchFamily="34" charset="0"/>
              <a:buChar char="•"/>
            </a:pPr>
            <a:r>
              <a:rPr lang="en-US" sz="1600" dirty="0">
                <a:solidFill>
                  <a:srgbClr val="4E79A7"/>
                </a:solidFill>
                <a:latin typeface="Lato"/>
                <a:ea typeface="Lato"/>
                <a:cs typeface="Lato"/>
                <a:sym typeface="Lato"/>
              </a:rPr>
              <a:t>Credit Card is the most used payment option in the Brazilian Ecommerce</a:t>
            </a:r>
          </a:p>
          <a:p>
            <a:pPr marL="263525" indent="-263525">
              <a:lnSpc>
                <a:spcPct val="178571"/>
              </a:lnSpc>
              <a:buClr>
                <a:srgbClr val="939598"/>
              </a:buClr>
              <a:buSzPts val="1400"/>
              <a:buFont typeface="Arial" panose="020B0604020202020204" pitchFamily="34" charset="0"/>
              <a:buChar char="•"/>
            </a:pPr>
            <a:r>
              <a:rPr lang="en-US" sz="1600" dirty="0">
                <a:solidFill>
                  <a:srgbClr val="4E79A7"/>
                </a:solidFill>
                <a:latin typeface="Lato"/>
                <a:ea typeface="Lato"/>
                <a:cs typeface="Lato"/>
                <a:sym typeface="Lato"/>
              </a:rPr>
              <a:t>Almost all customer based on states have a good proportion of positive sentiments</a:t>
            </a:r>
          </a:p>
          <a:p>
            <a:pPr marL="263525" indent="-263525">
              <a:lnSpc>
                <a:spcPct val="178571"/>
              </a:lnSpc>
              <a:buClr>
                <a:srgbClr val="939598"/>
              </a:buClr>
              <a:buSzPts val="1400"/>
              <a:buFont typeface="Arial" panose="020B0604020202020204" pitchFamily="34" charset="0"/>
              <a:buChar char="•"/>
            </a:pPr>
            <a:endParaRPr lang="en-US" sz="1600" dirty="0">
              <a:solidFill>
                <a:srgbClr val="4E79A7"/>
              </a:solidFill>
              <a:latin typeface="Lato"/>
              <a:ea typeface="Lato"/>
              <a:cs typeface="Lato"/>
              <a:sym typeface="Lato"/>
            </a:endParaRPr>
          </a:p>
          <a:p>
            <a:pPr marL="429750" marR="0" lvl="0" indent="-285750" algn="l" rtl="0">
              <a:lnSpc>
                <a:spcPct val="178571"/>
              </a:lnSpc>
              <a:spcBef>
                <a:spcPts val="0"/>
              </a:spcBef>
              <a:spcAft>
                <a:spcPts val="0"/>
              </a:spcAft>
              <a:buClr>
                <a:srgbClr val="939598"/>
              </a:buClr>
              <a:buSzPts val="1400"/>
              <a:buFont typeface="Courier New" panose="02070309020205020404" pitchFamily="49" charset="0"/>
              <a:buChar char="o"/>
            </a:pPr>
            <a:endParaRPr lang="en-US" dirty="0"/>
          </a:p>
          <a:p>
            <a:endParaRPr lang="en-US" sz="14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dirty="0"/>
          </a:p>
          <a:p>
            <a:endParaRPr lang="en-ID" dirty="0"/>
          </a:p>
        </p:txBody>
      </p:sp>
    </p:spTree>
    <p:extLst>
      <p:ext uri="{BB962C8B-B14F-4D97-AF65-F5344CB8AC3E}">
        <p14:creationId xmlns:p14="http://schemas.microsoft.com/office/powerpoint/2010/main" val="1070148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5"/>
          <p:cNvPicPr preferRelativeResize="0"/>
          <p:nvPr/>
        </p:nvPicPr>
        <p:blipFill rotWithShape="1">
          <a:blip r:embed="rId3">
            <a:alphaModFix/>
          </a:blip>
          <a:srcRect/>
          <a:stretch/>
        </p:blipFill>
        <p:spPr>
          <a:xfrm>
            <a:off x="1657252" y="-96701"/>
            <a:ext cx="10704474" cy="5667075"/>
          </a:xfrm>
          <a:prstGeom prst="rect">
            <a:avLst/>
          </a:prstGeom>
          <a:noFill/>
          <a:ln>
            <a:noFill/>
          </a:ln>
        </p:spPr>
      </p:pic>
      <p:sp>
        <p:nvSpPr>
          <p:cNvPr id="142" name="Google Shape;142;p5"/>
          <p:cNvSpPr/>
          <p:nvPr/>
        </p:nvSpPr>
        <p:spPr>
          <a:xfrm>
            <a:off x="0" y="0"/>
            <a:ext cx="1136073" cy="6858000"/>
          </a:xfrm>
          <a:prstGeom prst="rect">
            <a:avLst/>
          </a:prstGeom>
          <a:solidFill>
            <a:srgbClr val="0C29D0"/>
          </a:solidFill>
          <a:ln w="12700" cap="flat" cmpd="sng">
            <a:solidFill>
              <a:srgbClr val="31538F"/>
            </a:solidFill>
            <a:prstDash val="solid"/>
            <a:miter lim="800000"/>
            <a:headEnd type="none" w="sm" len="sm"/>
            <a:tailEnd type="none" w="sm" len="sm"/>
          </a:ln>
          <a:effectLst>
            <a:outerShdw blurRad="50800" dist="381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34" name="Picture 10" descr="Olist Pax for Android - APK Download">
            <a:extLst>
              <a:ext uri="{FF2B5EF4-FFF2-40B4-BE49-F238E27FC236}">
                <a16:creationId xmlns:a16="http://schemas.microsoft.com/office/drawing/2014/main" id="{9BF0F2AC-FD6D-4F15-B9AF-F1269D801868}"/>
              </a:ext>
            </a:extLst>
          </p:cNvPr>
          <p:cNvPicPr>
            <a:picLocks noChangeAspect="1" noChangeArrowheads="1"/>
          </p:cNvPicPr>
          <p:nvPr/>
        </p:nvPicPr>
        <p:blipFill rotWithShape="1">
          <a:blip r:embed="rId4">
            <a:clrChange>
              <a:clrFrom>
                <a:srgbClr val="F6F5FB"/>
              </a:clrFrom>
              <a:clrTo>
                <a:srgbClr val="F6F5FB">
                  <a:alpha val="0"/>
                </a:srgbClr>
              </a:clrTo>
            </a:clrChange>
            <a:extLst>
              <a:ext uri="{28A0092B-C50C-407E-A947-70E740481C1C}">
                <a14:useLocalDpi xmlns:a14="http://schemas.microsoft.com/office/drawing/2010/main" val="0"/>
              </a:ext>
            </a:extLst>
          </a:blip>
          <a:srcRect/>
          <a:stretch/>
        </p:blipFill>
        <p:spPr bwMode="auto">
          <a:xfrm>
            <a:off x="1405326" y="4378388"/>
            <a:ext cx="2720189" cy="23653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5"/>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22" name="Google Shape;622;p45"/>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REVIEWS, CUSTOMERS, PRODUCTS (</a:t>
            </a:r>
            <a:r>
              <a:rPr lang="en-US" sz="2200" b="1">
                <a:solidFill>
                  <a:srgbClr val="4E79A7"/>
                </a:solidFill>
                <a:latin typeface="Lato"/>
                <a:ea typeface="Lato"/>
                <a:cs typeface="Lato"/>
                <a:sym typeface="Lato"/>
              </a:rPr>
              <a:t>1/2</a:t>
            </a:r>
            <a:r>
              <a:rPr lang="en-US" sz="2200" b="1">
                <a:solidFill>
                  <a:srgbClr val="414142"/>
                </a:solidFill>
                <a:latin typeface="Lato"/>
                <a:ea typeface="Lato"/>
                <a:cs typeface="Lato"/>
                <a:sym typeface="Lato"/>
              </a:rPr>
              <a:t>)</a:t>
            </a:r>
            <a:endParaRPr sz="2200" b="1">
              <a:solidFill>
                <a:srgbClr val="414142"/>
              </a:solidFill>
              <a:latin typeface="Lato"/>
              <a:ea typeface="Lato"/>
              <a:cs typeface="Lato"/>
              <a:sym typeface="Lato"/>
            </a:endParaRPr>
          </a:p>
        </p:txBody>
      </p:sp>
      <p:sp>
        <p:nvSpPr>
          <p:cNvPr id="627" name="Google Shape;627;p45"/>
          <p:cNvSpPr txBox="1"/>
          <p:nvPr/>
        </p:nvSpPr>
        <p:spPr>
          <a:xfrm>
            <a:off x="546894" y="5013732"/>
            <a:ext cx="10977061" cy="1196569"/>
          </a:xfrm>
          <a:prstGeom prst="rect">
            <a:avLst/>
          </a:prstGeom>
          <a:noFill/>
          <a:ln>
            <a:noFill/>
          </a:ln>
        </p:spPr>
        <p:txBody>
          <a:bodyPr spcFirstLastPara="1" wrap="square" lIns="91425" tIns="45700" rIns="91425" bIns="45700" anchor="t" anchorCtr="0">
            <a:spAutoFit/>
          </a:bodyPr>
          <a:lstStyle/>
          <a:p>
            <a:pPr marL="285750" indent="-285750">
              <a:lnSpc>
                <a:spcPct val="156250"/>
              </a:lnSpc>
              <a:buFont typeface="Arial" panose="020B0604020202020204" pitchFamily="34" charset="0"/>
              <a:buChar char="•"/>
            </a:pPr>
            <a:r>
              <a:rPr lang="en-US" sz="1400" dirty="0">
                <a:solidFill>
                  <a:srgbClr val="939598"/>
                </a:solidFill>
                <a:latin typeface="Lato"/>
                <a:ea typeface="Lato"/>
                <a:cs typeface="Lato"/>
                <a:sym typeface="Lato"/>
              </a:rPr>
              <a:t>Overall, most orders have a review score of 5  (57.78%) , followed by 4  (19.29%)  and closely by 1  (11.51%) . Meanwhile, for review score of 2 and 3 constitute no more than  12% . </a:t>
            </a:r>
            <a:r>
              <a:rPr lang="en-US" sz="1600" dirty="0">
                <a:solidFill>
                  <a:srgbClr val="939598"/>
                </a:solidFill>
                <a:latin typeface="Lato"/>
                <a:ea typeface="Lato"/>
                <a:cs typeface="Lato"/>
                <a:sym typeface="Lato"/>
              </a:rPr>
              <a:t>This</a:t>
            </a:r>
            <a:r>
              <a:rPr lang="en-US" sz="1600" dirty="0">
                <a:solidFill>
                  <a:srgbClr val="4E79A7"/>
                </a:solidFill>
                <a:latin typeface="Lato"/>
                <a:ea typeface="Lato"/>
                <a:cs typeface="Lato"/>
                <a:sym typeface="Lato"/>
              </a:rPr>
              <a:t> data suggests that the customers tend to skip the in between score (2 and 3) right to the extremes if the order performance is poor. If the order performance is good, going straight to 5</a:t>
            </a:r>
          </a:p>
        </p:txBody>
      </p:sp>
      <p:pic>
        <p:nvPicPr>
          <p:cNvPr id="629" name="Google Shape;629;p45"/>
          <p:cNvPicPr preferRelativeResize="0"/>
          <p:nvPr/>
        </p:nvPicPr>
        <p:blipFill rotWithShape="1">
          <a:blip r:embed="rId3">
            <a:alphaModFix/>
          </a:blip>
          <a:srcRect r="54085" b="51423"/>
          <a:stretch/>
        </p:blipFill>
        <p:spPr>
          <a:xfrm>
            <a:off x="4066651" y="2642723"/>
            <a:ext cx="4168724" cy="2153777"/>
          </a:xfrm>
          <a:prstGeom prst="rect">
            <a:avLst/>
          </a:prstGeom>
          <a:noFill/>
          <a:ln>
            <a:noFill/>
          </a:ln>
        </p:spPr>
      </p:pic>
      <p:sp>
        <p:nvSpPr>
          <p:cNvPr id="2" name="TextBox 1">
            <a:extLst>
              <a:ext uri="{FF2B5EF4-FFF2-40B4-BE49-F238E27FC236}">
                <a16:creationId xmlns:a16="http://schemas.microsoft.com/office/drawing/2014/main" id="{F5C49BC3-5AEA-4099-ACC7-4C56611F717C}"/>
              </a:ext>
            </a:extLst>
          </p:cNvPr>
          <p:cNvSpPr txBox="1"/>
          <p:nvPr/>
        </p:nvSpPr>
        <p:spPr>
          <a:xfrm>
            <a:off x="437651" y="1245983"/>
            <a:ext cx="11195548" cy="16927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sym typeface="Lato"/>
              </a:rPr>
              <a:t>41.30%  of orders are not receiving comments </a:t>
            </a:r>
            <a:r>
              <a:rPr lang="en-US" sz="1400" dirty="0">
                <a:solidFill>
                  <a:srgbClr val="939598"/>
                </a:solidFill>
                <a:latin typeface="Lato"/>
                <a:ea typeface="Lato"/>
                <a:cs typeface="Lato"/>
                <a:sym typeface="Lato"/>
              </a:rPr>
              <a:t>while the rest do  (58.70%) . After statistical test, it is inferred that customers that do not comment might have a give statistically different review score than those who do (Potentially higher score)</a:t>
            </a:r>
          </a:p>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sym typeface="Lato"/>
              </a:rPr>
              <a:t>Negative sentiment comment tend to be longer than the positive one. </a:t>
            </a:r>
            <a:r>
              <a:rPr lang="en-US" sz="1400" dirty="0">
                <a:solidFill>
                  <a:srgbClr val="939598"/>
                </a:solidFill>
                <a:latin typeface="Lato"/>
                <a:ea typeface="Lato"/>
                <a:cs typeface="Lato"/>
                <a:sym typeface="Lato"/>
              </a:rPr>
              <a:t>This is normal because when the product is already good there's no complain</a:t>
            </a:r>
          </a:p>
          <a:p>
            <a:pPr marL="285750" indent="-285750">
              <a:buFont typeface="Arial" panose="020B0604020202020204" pitchFamily="34" charset="0"/>
              <a:buChar char="•"/>
            </a:pPr>
            <a:endParaRPr lang="en-ID" dirty="0"/>
          </a:p>
        </p:txBody>
      </p:sp>
    </p:spTree>
    <p:extLst>
      <p:ext uri="{BB962C8B-B14F-4D97-AF65-F5344CB8AC3E}">
        <p14:creationId xmlns:p14="http://schemas.microsoft.com/office/powerpoint/2010/main" val="2925832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6"/>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36" name="Google Shape;636;p46"/>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REVIEWS, CUSTOMERS, PRODUCTS (</a:t>
            </a:r>
            <a:r>
              <a:rPr lang="en-US" sz="2200" b="1">
                <a:solidFill>
                  <a:srgbClr val="4E79A7"/>
                </a:solidFill>
                <a:latin typeface="Lato"/>
                <a:ea typeface="Lato"/>
                <a:cs typeface="Lato"/>
                <a:sym typeface="Lato"/>
              </a:rPr>
              <a:t>2/2</a:t>
            </a:r>
            <a:r>
              <a:rPr lang="en-US" sz="2200" b="1">
                <a:solidFill>
                  <a:srgbClr val="414142"/>
                </a:solidFill>
                <a:latin typeface="Lato"/>
                <a:ea typeface="Lato"/>
                <a:cs typeface="Lato"/>
                <a:sym typeface="Lato"/>
              </a:rPr>
              <a:t>)</a:t>
            </a:r>
            <a:endParaRPr sz="2200" b="1">
              <a:solidFill>
                <a:srgbClr val="414142"/>
              </a:solidFill>
              <a:latin typeface="Lato"/>
              <a:ea typeface="Lato"/>
              <a:cs typeface="Lato"/>
              <a:sym typeface="Lato"/>
            </a:endParaRPr>
          </a:p>
        </p:txBody>
      </p:sp>
      <p:pic>
        <p:nvPicPr>
          <p:cNvPr id="637" name="Google Shape;637;p46"/>
          <p:cNvPicPr preferRelativeResize="0"/>
          <p:nvPr/>
        </p:nvPicPr>
        <p:blipFill rotWithShape="1">
          <a:blip r:embed="rId3">
            <a:alphaModFix/>
          </a:blip>
          <a:srcRect t="49862"/>
          <a:stretch/>
        </p:blipFill>
        <p:spPr>
          <a:xfrm>
            <a:off x="54474" y="1302394"/>
            <a:ext cx="12040592" cy="3383307"/>
          </a:xfrm>
          <a:prstGeom prst="rect">
            <a:avLst/>
          </a:prstGeom>
          <a:noFill/>
          <a:ln>
            <a:noFill/>
          </a:ln>
        </p:spPr>
      </p:pic>
      <p:sp>
        <p:nvSpPr>
          <p:cNvPr id="8" name="TextBox 7">
            <a:extLst>
              <a:ext uri="{FF2B5EF4-FFF2-40B4-BE49-F238E27FC236}">
                <a16:creationId xmlns:a16="http://schemas.microsoft.com/office/drawing/2014/main" id="{985865E7-C121-4CFC-A051-A76F424C113F}"/>
              </a:ext>
            </a:extLst>
          </p:cNvPr>
          <p:cNvSpPr txBox="1"/>
          <p:nvPr/>
        </p:nvSpPr>
        <p:spPr>
          <a:xfrm>
            <a:off x="602932" y="4898228"/>
            <a:ext cx="11284267" cy="1329851"/>
          </a:xfrm>
          <a:prstGeom prst="rect">
            <a:avLst/>
          </a:prstGeom>
          <a:noFill/>
        </p:spPr>
        <p:txBody>
          <a:bodyPr wrap="square">
            <a:spAutoFit/>
          </a:bodyPr>
          <a:lstStyle/>
          <a:p>
            <a:pPr marL="0" marR="0" lvl="0" indent="0" algn="l" rtl="0">
              <a:lnSpc>
                <a:spcPct val="156250"/>
              </a:lnSpc>
              <a:spcBef>
                <a:spcPts val="0"/>
              </a:spcBef>
              <a:spcAft>
                <a:spcPts val="0"/>
              </a:spcAft>
              <a:buNone/>
            </a:pPr>
            <a:r>
              <a:rPr lang="en-US" sz="1600" dirty="0">
                <a:solidFill>
                  <a:srgbClr val="939598"/>
                </a:solidFill>
                <a:latin typeface="Lato"/>
                <a:ea typeface="Lato"/>
                <a:cs typeface="Lato"/>
                <a:sym typeface="Lato"/>
              </a:rPr>
              <a:t>The insight </a:t>
            </a:r>
            <a:r>
              <a:rPr lang="en-US" sz="1600" dirty="0" err="1">
                <a:solidFill>
                  <a:srgbClr val="939598"/>
                </a:solidFill>
                <a:latin typeface="Lato"/>
                <a:ea typeface="Lato"/>
                <a:cs typeface="Lato"/>
                <a:sym typeface="Lato"/>
              </a:rPr>
              <a:t>ngrams</a:t>
            </a:r>
            <a:r>
              <a:rPr lang="en-US" sz="1600" dirty="0">
                <a:solidFill>
                  <a:srgbClr val="939598"/>
                </a:solidFill>
                <a:latin typeface="Lato"/>
                <a:ea typeface="Lato"/>
                <a:cs typeface="Lato"/>
                <a:sym typeface="Lato"/>
              </a:rPr>
              <a:t> analysis suggests </a:t>
            </a:r>
            <a:r>
              <a:rPr lang="en-US" sz="1800" dirty="0">
                <a:solidFill>
                  <a:srgbClr val="939598"/>
                </a:solidFill>
                <a:latin typeface="Lato"/>
                <a:ea typeface="Lato"/>
                <a:cs typeface="Lato"/>
                <a:sym typeface="Lato"/>
              </a:rPr>
              <a:t>that </a:t>
            </a:r>
            <a:r>
              <a:rPr lang="en-US" sz="1800" dirty="0">
                <a:solidFill>
                  <a:srgbClr val="4E79A7"/>
                </a:solidFill>
                <a:latin typeface="Lato"/>
                <a:ea typeface="Lato"/>
                <a:cs typeface="Lato"/>
                <a:sym typeface="Lato"/>
              </a:rPr>
              <a:t>the most important factor in customer sentiment is order delivery timeliness</a:t>
            </a:r>
            <a:r>
              <a:rPr lang="en-US" sz="1800" dirty="0">
                <a:solidFill>
                  <a:srgbClr val="939598"/>
                </a:solidFill>
                <a:latin typeface="Lato"/>
                <a:ea typeface="Lato"/>
                <a:cs typeface="Lato"/>
                <a:sym typeface="Lato"/>
              </a:rPr>
              <a:t>. </a:t>
            </a:r>
            <a:r>
              <a:rPr lang="en-US" sz="1600" dirty="0">
                <a:solidFill>
                  <a:srgbClr val="939598"/>
                </a:solidFill>
                <a:latin typeface="Lato"/>
                <a:ea typeface="Lato"/>
                <a:cs typeface="Lato"/>
                <a:sym typeface="Lato"/>
              </a:rPr>
              <a:t>Both positive and negative reviews are centered around the delivery. </a:t>
            </a:r>
            <a:r>
              <a:rPr lang="en-US" sz="1800" dirty="0">
                <a:solidFill>
                  <a:srgbClr val="4E79A7"/>
                </a:solidFill>
                <a:latin typeface="Lato"/>
                <a:ea typeface="Lato"/>
                <a:cs typeface="Lato"/>
                <a:sym typeface="Lato"/>
              </a:rPr>
              <a:t>The next potential factor is product quality </a:t>
            </a:r>
            <a:r>
              <a:rPr lang="en-US" sz="1600" dirty="0">
                <a:solidFill>
                  <a:srgbClr val="939598"/>
                </a:solidFill>
                <a:latin typeface="Lato"/>
                <a:ea typeface="Lato"/>
                <a:cs typeface="Lato"/>
                <a:sym typeface="Lato"/>
              </a:rPr>
              <a:t>unfortunately cannot be analyzed using the current data.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7"/>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46" name="Google Shape;646;p47"/>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PRODUCTS DELIVERY</a:t>
            </a:r>
            <a:endParaRPr sz="2200" b="1">
              <a:solidFill>
                <a:srgbClr val="414142"/>
              </a:solidFill>
              <a:latin typeface="Lato"/>
              <a:ea typeface="Lato"/>
              <a:cs typeface="Lato"/>
              <a:sym typeface="Lato"/>
            </a:endParaRPr>
          </a:p>
        </p:txBody>
      </p:sp>
      <p:sp>
        <p:nvSpPr>
          <p:cNvPr id="647" name="Google Shape;647;p47"/>
          <p:cNvSpPr txBox="1"/>
          <p:nvPr/>
        </p:nvSpPr>
        <p:spPr>
          <a:xfrm>
            <a:off x="294539" y="4280317"/>
            <a:ext cx="5694047"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a:solidFill>
                  <a:srgbClr val="939598"/>
                </a:solidFill>
                <a:latin typeface="Lato"/>
                <a:ea typeface="Lato"/>
                <a:cs typeface="Lato"/>
                <a:sym typeface="Lato"/>
              </a:rPr>
              <a:t>There seems to be no difference in customer sentiments in terms of delivery path (i.e. distance). This suggests that in the end, </a:t>
            </a:r>
            <a:r>
              <a:rPr lang="en-US" sz="1600" dirty="0">
                <a:solidFill>
                  <a:srgbClr val="4E79A7"/>
                </a:solidFill>
                <a:latin typeface="Lato"/>
                <a:ea typeface="Lato"/>
                <a:cs typeface="Lato"/>
                <a:sym typeface="Lato"/>
              </a:rPr>
              <a:t>distance may not play part in the overall customer sentiment, as long as the delivery process is under control</a:t>
            </a:r>
            <a:endParaRPr sz="1600" dirty="0">
              <a:solidFill>
                <a:srgbClr val="4E79A7"/>
              </a:solidFill>
              <a:latin typeface="Lato"/>
              <a:ea typeface="Lato"/>
              <a:cs typeface="Lato"/>
              <a:sym typeface="Lato"/>
            </a:endParaRPr>
          </a:p>
        </p:txBody>
      </p:sp>
      <p:pic>
        <p:nvPicPr>
          <p:cNvPr id="651" name="Google Shape;651;p47"/>
          <p:cNvPicPr preferRelativeResize="0"/>
          <p:nvPr/>
        </p:nvPicPr>
        <p:blipFill rotWithShape="1">
          <a:blip r:embed="rId3">
            <a:alphaModFix/>
          </a:blip>
          <a:srcRect t="52166" r="65581"/>
          <a:stretch/>
        </p:blipFill>
        <p:spPr>
          <a:xfrm>
            <a:off x="7653797" y="1244133"/>
            <a:ext cx="3122309" cy="2118994"/>
          </a:xfrm>
          <a:prstGeom prst="rect">
            <a:avLst/>
          </a:prstGeom>
          <a:noFill/>
          <a:ln>
            <a:noFill/>
          </a:ln>
        </p:spPr>
      </p:pic>
      <p:pic>
        <p:nvPicPr>
          <p:cNvPr id="652" name="Google Shape;652;p47"/>
          <p:cNvPicPr preferRelativeResize="0"/>
          <p:nvPr/>
        </p:nvPicPr>
        <p:blipFill rotWithShape="1">
          <a:blip r:embed="rId3">
            <a:alphaModFix/>
          </a:blip>
          <a:srcRect l="35657" t="52166" r="352"/>
          <a:stretch/>
        </p:blipFill>
        <p:spPr>
          <a:xfrm>
            <a:off x="6532444" y="3530189"/>
            <a:ext cx="5365017" cy="2041758"/>
          </a:xfrm>
          <a:prstGeom prst="rect">
            <a:avLst/>
          </a:prstGeom>
          <a:noFill/>
          <a:ln>
            <a:noFill/>
          </a:ln>
        </p:spPr>
      </p:pic>
      <p:pic>
        <p:nvPicPr>
          <p:cNvPr id="653" name="Google Shape;653;p47"/>
          <p:cNvPicPr preferRelativeResize="0"/>
          <p:nvPr/>
        </p:nvPicPr>
        <p:blipFill rotWithShape="1">
          <a:blip r:embed="rId4">
            <a:alphaModFix/>
          </a:blip>
          <a:srcRect b="1874"/>
          <a:stretch/>
        </p:blipFill>
        <p:spPr>
          <a:xfrm>
            <a:off x="374151" y="1244133"/>
            <a:ext cx="5614436" cy="2972365"/>
          </a:xfrm>
          <a:prstGeom prst="rect">
            <a:avLst/>
          </a:prstGeom>
          <a:noFill/>
          <a:ln>
            <a:noFill/>
          </a:ln>
        </p:spPr>
      </p:pic>
      <p:sp>
        <p:nvSpPr>
          <p:cNvPr id="2" name="TextBox 1">
            <a:extLst>
              <a:ext uri="{FF2B5EF4-FFF2-40B4-BE49-F238E27FC236}">
                <a16:creationId xmlns:a16="http://schemas.microsoft.com/office/drawing/2014/main" id="{5444C86A-C2BB-4C72-A07B-356E7B534E64}"/>
              </a:ext>
            </a:extLst>
          </p:cNvPr>
          <p:cNvSpPr txBox="1"/>
          <p:nvPr/>
        </p:nvSpPr>
        <p:spPr>
          <a:xfrm>
            <a:off x="6441270" y="5571947"/>
            <a:ext cx="5694047" cy="111158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4E79A7"/>
                </a:solidFill>
                <a:latin typeface="Lato"/>
                <a:ea typeface="Lato"/>
                <a:cs typeface="Lato"/>
              </a:rPr>
              <a:t>Overall, the delivery timeliness performance of </a:t>
            </a:r>
            <a:r>
              <a:rPr lang="en-US" sz="1600" dirty="0" err="1">
                <a:solidFill>
                  <a:srgbClr val="4E79A7"/>
                </a:solidFill>
                <a:latin typeface="Lato"/>
                <a:ea typeface="Lato"/>
                <a:cs typeface="Lato"/>
              </a:rPr>
              <a:t>Olist</a:t>
            </a:r>
            <a:r>
              <a:rPr lang="en-US" sz="1600" dirty="0">
                <a:solidFill>
                  <a:srgbClr val="4E79A7"/>
                </a:solidFill>
                <a:latin typeface="Lato"/>
                <a:ea typeface="Lato"/>
                <a:cs typeface="Lato"/>
              </a:rPr>
              <a:t> is good</a:t>
            </a:r>
            <a:r>
              <a:rPr lang="en-US" dirty="0">
                <a:solidFill>
                  <a:srgbClr val="939598"/>
                </a:solidFill>
                <a:latin typeface="Lato"/>
                <a:ea typeface="Lato"/>
                <a:cs typeface="Lato"/>
              </a:rPr>
              <a:t> (±90% orders is on time), with items delivered 14 days before estimated time on average</a:t>
            </a:r>
            <a:endParaRPr lang="en-ID" dirty="0">
              <a:solidFill>
                <a:srgbClr val="939598"/>
              </a:solidFill>
              <a:latin typeface="Lato"/>
              <a:ea typeface="Lato"/>
              <a:cs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8"/>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60" name="Google Shape;660;p48"/>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RECOMMENDATION FOR BUSINESS </a:t>
            </a:r>
            <a:r>
              <a:rPr lang="en-US" sz="2200" b="1">
                <a:solidFill>
                  <a:srgbClr val="4E79A7"/>
                </a:solidFill>
                <a:latin typeface="Lato"/>
                <a:ea typeface="Lato"/>
                <a:cs typeface="Lato"/>
                <a:sym typeface="Lato"/>
              </a:rPr>
              <a:t>(1/2)</a:t>
            </a:r>
            <a:endParaRPr sz="2200" b="1">
              <a:solidFill>
                <a:srgbClr val="4E79A7"/>
              </a:solidFill>
              <a:latin typeface="Lato"/>
              <a:ea typeface="Lato"/>
              <a:cs typeface="Lato"/>
              <a:sym typeface="Lato"/>
            </a:endParaRPr>
          </a:p>
        </p:txBody>
      </p:sp>
      <p:sp>
        <p:nvSpPr>
          <p:cNvPr id="661" name="Google Shape;661;p48"/>
          <p:cNvSpPr txBox="1"/>
          <p:nvPr/>
        </p:nvSpPr>
        <p:spPr>
          <a:xfrm>
            <a:off x="292223" y="4057944"/>
            <a:ext cx="3281058"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could expand further to the northern part of Brazil </a:t>
            </a:r>
            <a:r>
              <a:rPr lang="en-US" sz="1400" dirty="0">
                <a:solidFill>
                  <a:srgbClr val="939598"/>
                </a:solidFill>
                <a:latin typeface="Lato"/>
                <a:ea typeface="Lato"/>
                <a:cs typeface="Lato"/>
                <a:sym typeface="Lato"/>
              </a:rPr>
              <a:t>since it is largely still available for expansion</a:t>
            </a:r>
            <a:endParaRPr sz="1600" dirty="0">
              <a:solidFill>
                <a:srgbClr val="4E79A7"/>
              </a:solidFill>
              <a:latin typeface="Lato"/>
              <a:ea typeface="Lato"/>
              <a:cs typeface="Lato"/>
              <a:sym typeface="Lato"/>
            </a:endParaRPr>
          </a:p>
        </p:txBody>
      </p:sp>
      <p:sp>
        <p:nvSpPr>
          <p:cNvPr id="663" name="Google Shape;663;p48"/>
          <p:cNvSpPr txBox="1"/>
          <p:nvPr/>
        </p:nvSpPr>
        <p:spPr>
          <a:xfrm>
            <a:off x="4095660" y="4057374"/>
            <a:ext cx="3872317" cy="201269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a:solidFill>
                  <a:srgbClr val="4E79A7"/>
                </a:solidFill>
                <a:latin typeface="Lato"/>
                <a:ea typeface="Lato"/>
                <a:cs typeface="Lato"/>
                <a:sym typeface="Lato"/>
              </a:rPr>
              <a:t>The business should maintain and improve upon the order delivery</a:t>
            </a:r>
            <a:r>
              <a:rPr lang="en-US" sz="1400" dirty="0">
                <a:solidFill>
                  <a:srgbClr val="939598"/>
                </a:solidFill>
                <a:latin typeface="Lato"/>
                <a:ea typeface="Lato"/>
                <a:cs typeface="Lato"/>
                <a:sym typeface="Lato"/>
              </a:rPr>
              <a:t>, may it be in delivery services or logistics, since </a:t>
            </a:r>
            <a:r>
              <a:rPr lang="en-US" sz="1600" dirty="0">
                <a:solidFill>
                  <a:srgbClr val="4E79A7"/>
                </a:solidFill>
                <a:latin typeface="Lato"/>
                <a:ea typeface="Lato"/>
                <a:cs typeface="Lato"/>
                <a:sym typeface="Lato"/>
              </a:rPr>
              <a:t>it is the most important factor in customer sentiment</a:t>
            </a:r>
            <a:endParaRPr sz="1600" dirty="0">
              <a:solidFill>
                <a:srgbClr val="4E79A7"/>
              </a:solidFill>
              <a:latin typeface="Lato"/>
              <a:ea typeface="Lato"/>
              <a:cs typeface="Lato"/>
              <a:sym typeface="Lato"/>
            </a:endParaRPr>
          </a:p>
        </p:txBody>
      </p:sp>
      <p:sp>
        <p:nvSpPr>
          <p:cNvPr id="665" name="Google Shape;665;p48"/>
          <p:cNvSpPr txBox="1"/>
          <p:nvPr/>
        </p:nvSpPr>
        <p:spPr>
          <a:xfrm>
            <a:off x="8345756" y="4057374"/>
            <a:ext cx="3554021" cy="1916766"/>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600" dirty="0" err="1">
                <a:solidFill>
                  <a:srgbClr val="4E79A7"/>
                </a:solidFill>
                <a:latin typeface="Lato"/>
                <a:ea typeface="Lato"/>
                <a:cs typeface="Lato"/>
                <a:sym typeface="Lato"/>
              </a:rPr>
              <a:t>Olist</a:t>
            </a:r>
            <a:r>
              <a:rPr lang="en-US" sz="1600" dirty="0">
                <a:solidFill>
                  <a:srgbClr val="4E79A7"/>
                </a:solidFill>
                <a:latin typeface="Lato"/>
                <a:ea typeface="Lato"/>
                <a:cs typeface="Lato"/>
                <a:sym typeface="Lato"/>
              </a:rPr>
              <a:t> should implement customer service to accommodate for complain management</a:t>
            </a:r>
            <a:r>
              <a:rPr lang="en-US" sz="1400" dirty="0">
                <a:solidFill>
                  <a:srgbClr val="939598"/>
                </a:solidFill>
                <a:latin typeface="Lato"/>
                <a:ea typeface="Lato"/>
                <a:cs typeface="Lato"/>
                <a:sym typeface="Lato"/>
              </a:rPr>
              <a:t>. This way, the severity of negative sentiment cases could be </a:t>
            </a:r>
            <a:r>
              <a:rPr lang="en-US" sz="1400" dirty="0" err="1">
                <a:solidFill>
                  <a:srgbClr val="939598"/>
                </a:solidFill>
                <a:latin typeface="Lato"/>
                <a:ea typeface="Lato"/>
                <a:cs typeface="Lato"/>
                <a:sym typeface="Lato"/>
              </a:rPr>
              <a:t>minimzed</a:t>
            </a:r>
            <a:endParaRPr sz="1400" dirty="0">
              <a:solidFill>
                <a:srgbClr val="939598"/>
              </a:solidFill>
              <a:latin typeface="Lato"/>
              <a:ea typeface="Lato"/>
              <a:cs typeface="Lato"/>
              <a:sym typeface="Lato"/>
            </a:endParaRPr>
          </a:p>
        </p:txBody>
      </p:sp>
      <p:pic>
        <p:nvPicPr>
          <p:cNvPr id="667" name="Google Shape;667;p48"/>
          <p:cNvPicPr preferRelativeResize="0"/>
          <p:nvPr/>
        </p:nvPicPr>
        <p:blipFill rotWithShape="1">
          <a:blip r:embed="rId3">
            <a:alphaModFix/>
          </a:blip>
          <a:srcRect/>
          <a:stretch/>
        </p:blipFill>
        <p:spPr>
          <a:xfrm>
            <a:off x="519649" y="1588511"/>
            <a:ext cx="3084961" cy="2517943"/>
          </a:xfrm>
          <a:prstGeom prst="rect">
            <a:avLst/>
          </a:prstGeom>
          <a:noFill/>
          <a:ln>
            <a:noFill/>
          </a:ln>
        </p:spPr>
      </p:pic>
      <p:pic>
        <p:nvPicPr>
          <p:cNvPr id="668" name="Google Shape;668;p48"/>
          <p:cNvPicPr preferRelativeResize="0"/>
          <p:nvPr/>
        </p:nvPicPr>
        <p:blipFill rotWithShape="1">
          <a:blip r:embed="rId4">
            <a:alphaModFix/>
          </a:blip>
          <a:srcRect t="52166" r="65581"/>
          <a:stretch/>
        </p:blipFill>
        <p:spPr>
          <a:xfrm>
            <a:off x="4224023" y="1588511"/>
            <a:ext cx="3743954" cy="2540881"/>
          </a:xfrm>
          <a:prstGeom prst="rect">
            <a:avLst/>
          </a:prstGeom>
          <a:noFill/>
          <a:ln>
            <a:noFill/>
          </a:ln>
        </p:spPr>
      </p:pic>
      <p:pic>
        <p:nvPicPr>
          <p:cNvPr id="669" name="Google Shape;669;p48"/>
          <p:cNvPicPr preferRelativeResize="0"/>
          <p:nvPr/>
        </p:nvPicPr>
        <p:blipFill rotWithShape="1">
          <a:blip r:embed="rId5">
            <a:alphaModFix/>
          </a:blip>
          <a:srcRect t="55636" r="66548"/>
          <a:stretch/>
        </p:blipFill>
        <p:spPr>
          <a:xfrm>
            <a:off x="8471744" y="1567742"/>
            <a:ext cx="3648692" cy="23823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9"/>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76" name="Google Shape;676;p49"/>
          <p:cNvSpPr txBox="1"/>
          <p:nvPr/>
        </p:nvSpPr>
        <p:spPr>
          <a:xfrm>
            <a:off x="437651" y="712695"/>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a:solidFill>
                  <a:srgbClr val="414142"/>
                </a:solidFill>
                <a:latin typeface="Lato"/>
                <a:ea typeface="Lato"/>
                <a:cs typeface="Lato"/>
                <a:sym typeface="Lato"/>
              </a:rPr>
              <a:t>RECOMMENDATION FOR BUSINESS </a:t>
            </a:r>
            <a:r>
              <a:rPr lang="en-US" sz="2200" b="1">
                <a:solidFill>
                  <a:srgbClr val="4E79A7"/>
                </a:solidFill>
                <a:latin typeface="Lato"/>
                <a:ea typeface="Lato"/>
                <a:cs typeface="Lato"/>
                <a:sym typeface="Lato"/>
              </a:rPr>
              <a:t>(2/2)</a:t>
            </a:r>
            <a:endParaRPr sz="2200" b="1">
              <a:solidFill>
                <a:srgbClr val="4E79A7"/>
              </a:solidFill>
              <a:latin typeface="Lato"/>
              <a:ea typeface="Lato"/>
              <a:cs typeface="Lato"/>
              <a:sym typeface="Lato"/>
            </a:endParaRPr>
          </a:p>
        </p:txBody>
      </p:sp>
      <p:sp>
        <p:nvSpPr>
          <p:cNvPr id="677" name="Google Shape;677;p49"/>
          <p:cNvSpPr txBox="1"/>
          <p:nvPr/>
        </p:nvSpPr>
        <p:spPr>
          <a:xfrm>
            <a:off x="909268" y="4051639"/>
            <a:ext cx="4392864" cy="153268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err="1">
                <a:solidFill>
                  <a:srgbClr val="939598"/>
                </a:solidFill>
                <a:latin typeface="Lato"/>
                <a:ea typeface="Lato"/>
                <a:cs typeface="Lato"/>
                <a:sym typeface="Lato"/>
              </a:rPr>
              <a:t>Olist</a:t>
            </a:r>
            <a:r>
              <a:rPr lang="en-US" sz="1400" dirty="0">
                <a:solidFill>
                  <a:srgbClr val="939598"/>
                </a:solidFill>
                <a:latin typeface="Lato"/>
                <a:ea typeface="Lato"/>
                <a:cs typeface="Lato"/>
                <a:sym typeface="Lato"/>
              </a:rPr>
              <a:t> should </a:t>
            </a:r>
            <a:r>
              <a:rPr lang="en-US" sz="1600" dirty="0">
                <a:solidFill>
                  <a:srgbClr val="4E79A7"/>
                </a:solidFill>
                <a:latin typeface="Lato"/>
                <a:ea typeface="Lato"/>
                <a:cs typeface="Lato"/>
                <a:sym typeface="Lato"/>
              </a:rPr>
              <a:t>add delivery service/logistics as a feature in their database. </a:t>
            </a:r>
            <a:r>
              <a:rPr lang="en-US" sz="1400" dirty="0">
                <a:solidFill>
                  <a:srgbClr val="939598"/>
                </a:solidFill>
                <a:latin typeface="Lato"/>
                <a:ea typeface="Lato"/>
                <a:cs typeface="Lato"/>
                <a:sym typeface="Lato"/>
              </a:rPr>
              <a:t>This is a crucial feature that is directly related to order delivery and as such can unveil important business insights</a:t>
            </a:r>
            <a:endParaRPr sz="1400" dirty="0">
              <a:solidFill>
                <a:srgbClr val="939598"/>
              </a:solidFill>
              <a:latin typeface="Lato"/>
              <a:ea typeface="Lato"/>
              <a:cs typeface="Lato"/>
              <a:sym typeface="Lato"/>
            </a:endParaRPr>
          </a:p>
        </p:txBody>
      </p:sp>
      <p:sp>
        <p:nvSpPr>
          <p:cNvPr id="679" name="Google Shape;679;p49"/>
          <p:cNvSpPr txBox="1"/>
          <p:nvPr/>
        </p:nvSpPr>
        <p:spPr>
          <a:xfrm>
            <a:off x="7183424" y="4042114"/>
            <a:ext cx="3916376" cy="1868805"/>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6250"/>
              </a:lnSpc>
              <a:spcBef>
                <a:spcPts val="0"/>
              </a:spcBef>
              <a:spcAft>
                <a:spcPts val="0"/>
              </a:spcAft>
              <a:buFont typeface="Arial" panose="020B0604020202020204" pitchFamily="34" charset="0"/>
              <a:buChar char="•"/>
            </a:pPr>
            <a:r>
              <a:rPr lang="en-US" sz="1400" dirty="0" err="1">
                <a:solidFill>
                  <a:srgbClr val="939598"/>
                </a:solidFill>
                <a:latin typeface="Lato"/>
                <a:ea typeface="Lato"/>
                <a:cs typeface="Lato"/>
                <a:sym typeface="Lato"/>
              </a:rPr>
              <a:t>Olist</a:t>
            </a:r>
            <a:r>
              <a:rPr lang="en-US" sz="1400" dirty="0">
                <a:solidFill>
                  <a:srgbClr val="939598"/>
                </a:solidFill>
                <a:latin typeface="Lato"/>
                <a:ea typeface="Lato"/>
                <a:cs typeface="Lato"/>
                <a:sym typeface="Lato"/>
              </a:rPr>
              <a:t> could </a:t>
            </a:r>
            <a:r>
              <a:rPr lang="en-US" sz="1600" dirty="0">
                <a:solidFill>
                  <a:srgbClr val="4E79A7"/>
                </a:solidFill>
                <a:latin typeface="Lato"/>
                <a:ea typeface="Lato"/>
                <a:cs typeface="Lato"/>
                <a:sym typeface="Lato"/>
              </a:rPr>
              <a:t>consider to incentivize giving reviews</a:t>
            </a:r>
            <a:r>
              <a:rPr lang="en-US" sz="1400" dirty="0">
                <a:solidFill>
                  <a:srgbClr val="939598"/>
                </a:solidFill>
                <a:latin typeface="Lato"/>
                <a:ea typeface="Lato"/>
                <a:cs typeface="Lato"/>
                <a:sym typeface="Lato"/>
              </a:rPr>
              <a:t>, since more reviews mean more insights and improvements to be gained. Over 40% orders are </a:t>
            </a:r>
            <a:r>
              <a:rPr lang="en-US" sz="1400" dirty="0" err="1">
                <a:solidFill>
                  <a:srgbClr val="939598"/>
                </a:solidFill>
                <a:latin typeface="Lato"/>
                <a:ea typeface="Lato"/>
                <a:cs typeface="Lato"/>
                <a:sym typeface="Lato"/>
              </a:rPr>
              <a:t>stll</a:t>
            </a:r>
            <a:r>
              <a:rPr lang="en-US" sz="1400" dirty="0">
                <a:solidFill>
                  <a:srgbClr val="939598"/>
                </a:solidFill>
                <a:latin typeface="Lato"/>
                <a:ea typeface="Lato"/>
                <a:cs typeface="Lato"/>
                <a:sym typeface="Lato"/>
              </a:rPr>
              <a:t> without comment</a:t>
            </a:r>
            <a:endParaRPr sz="1400" dirty="0">
              <a:solidFill>
                <a:srgbClr val="939598"/>
              </a:solidFill>
              <a:latin typeface="Lato"/>
              <a:ea typeface="Lato"/>
              <a:cs typeface="Lato"/>
              <a:sym typeface="Lato"/>
            </a:endParaRPr>
          </a:p>
        </p:txBody>
      </p:sp>
      <p:pic>
        <p:nvPicPr>
          <p:cNvPr id="681" name="Google Shape;681;p49"/>
          <p:cNvPicPr preferRelativeResize="0"/>
          <p:nvPr/>
        </p:nvPicPr>
        <p:blipFill rotWithShape="1">
          <a:blip r:embed="rId3">
            <a:alphaModFix/>
          </a:blip>
          <a:srcRect/>
          <a:stretch/>
        </p:blipFill>
        <p:spPr>
          <a:xfrm>
            <a:off x="785533" y="1339305"/>
            <a:ext cx="4662388" cy="2599219"/>
          </a:xfrm>
          <a:prstGeom prst="rect">
            <a:avLst/>
          </a:prstGeom>
          <a:noFill/>
          <a:ln>
            <a:noFill/>
          </a:ln>
        </p:spPr>
      </p:pic>
      <p:pic>
        <p:nvPicPr>
          <p:cNvPr id="682" name="Google Shape;682;p49"/>
          <p:cNvPicPr preferRelativeResize="0"/>
          <p:nvPr/>
        </p:nvPicPr>
        <p:blipFill rotWithShape="1">
          <a:blip r:embed="rId4">
            <a:alphaModFix/>
          </a:blip>
          <a:srcRect r="1615"/>
          <a:stretch/>
        </p:blipFill>
        <p:spPr>
          <a:xfrm>
            <a:off x="7803685" y="1245983"/>
            <a:ext cx="2966340" cy="279613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0"/>
          <p:cNvSpPr txBox="1"/>
          <p:nvPr/>
        </p:nvSpPr>
        <p:spPr>
          <a:xfrm>
            <a:off x="168774" y="144090"/>
            <a:ext cx="109310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4000"/>
              <a:buFont typeface="Lato"/>
              <a:buNone/>
            </a:pPr>
            <a:r>
              <a:rPr lang="en-US" sz="4000" b="1">
                <a:solidFill>
                  <a:srgbClr val="414142"/>
                </a:solidFill>
                <a:latin typeface="Lato"/>
                <a:ea typeface="Lato"/>
                <a:cs typeface="Lato"/>
                <a:sym typeface="Lato"/>
              </a:rPr>
              <a:t>CONCLUSION &amp; RECOMMENDATION</a:t>
            </a:r>
            <a:endParaRPr sz="4000" b="1" i="0" u="none" strike="noStrike" cap="none">
              <a:solidFill>
                <a:srgbClr val="414142"/>
              </a:solidFill>
              <a:latin typeface="Lato"/>
              <a:ea typeface="Lato"/>
              <a:cs typeface="Lato"/>
              <a:sym typeface="Lato"/>
            </a:endParaRPr>
          </a:p>
        </p:txBody>
      </p:sp>
      <p:sp>
        <p:nvSpPr>
          <p:cNvPr id="689" name="Google Shape;689;p50"/>
          <p:cNvSpPr txBox="1"/>
          <p:nvPr/>
        </p:nvSpPr>
        <p:spPr>
          <a:xfrm>
            <a:off x="437651" y="4175887"/>
            <a:ext cx="11620500" cy="53328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200" b="1" dirty="0">
                <a:solidFill>
                  <a:srgbClr val="414142"/>
                </a:solidFill>
                <a:latin typeface="Lato"/>
                <a:ea typeface="Lato"/>
                <a:cs typeface="Lato"/>
                <a:sym typeface="Lato"/>
              </a:rPr>
              <a:t>RECOMMENDATION FOR OUR MODEL</a:t>
            </a:r>
            <a:endParaRPr dirty="0"/>
          </a:p>
        </p:txBody>
      </p:sp>
      <p:pic>
        <p:nvPicPr>
          <p:cNvPr id="696" name="Google Shape;696;p50"/>
          <p:cNvPicPr preferRelativeResize="0"/>
          <p:nvPr/>
        </p:nvPicPr>
        <p:blipFill rotWithShape="1">
          <a:blip r:embed="rId3">
            <a:alphaModFix/>
          </a:blip>
          <a:srcRect/>
          <a:stretch/>
        </p:blipFill>
        <p:spPr>
          <a:xfrm>
            <a:off x="6779126" y="898027"/>
            <a:ext cx="3276837" cy="3276837"/>
          </a:xfrm>
          <a:prstGeom prst="rect">
            <a:avLst/>
          </a:prstGeom>
          <a:noFill/>
          <a:ln>
            <a:noFill/>
          </a:ln>
        </p:spPr>
      </p:pic>
      <p:pic>
        <p:nvPicPr>
          <p:cNvPr id="697" name="Google Shape;697;p50"/>
          <p:cNvPicPr preferRelativeResize="0"/>
          <p:nvPr/>
        </p:nvPicPr>
        <p:blipFill rotWithShape="1">
          <a:blip r:embed="rId4">
            <a:alphaModFix/>
          </a:blip>
          <a:srcRect/>
          <a:stretch/>
        </p:blipFill>
        <p:spPr>
          <a:xfrm>
            <a:off x="1071668" y="1251932"/>
            <a:ext cx="4562619" cy="2045312"/>
          </a:xfrm>
          <a:prstGeom prst="rect">
            <a:avLst/>
          </a:prstGeom>
          <a:noFill/>
          <a:ln>
            <a:noFill/>
          </a:ln>
        </p:spPr>
      </p:pic>
      <p:pic>
        <p:nvPicPr>
          <p:cNvPr id="698" name="Google Shape;698;p50"/>
          <p:cNvPicPr preferRelativeResize="0"/>
          <p:nvPr/>
        </p:nvPicPr>
        <p:blipFill rotWithShape="1">
          <a:blip r:embed="rId5">
            <a:alphaModFix/>
          </a:blip>
          <a:srcRect/>
          <a:stretch/>
        </p:blipFill>
        <p:spPr>
          <a:xfrm>
            <a:off x="1071668" y="3590512"/>
            <a:ext cx="3712218" cy="325422"/>
          </a:xfrm>
          <a:prstGeom prst="rect">
            <a:avLst/>
          </a:prstGeom>
          <a:noFill/>
          <a:ln>
            <a:noFill/>
          </a:ln>
        </p:spPr>
      </p:pic>
      <p:sp>
        <p:nvSpPr>
          <p:cNvPr id="2" name="TextBox 1">
            <a:extLst>
              <a:ext uri="{FF2B5EF4-FFF2-40B4-BE49-F238E27FC236}">
                <a16:creationId xmlns:a16="http://schemas.microsoft.com/office/drawing/2014/main" id="{0F19BE66-2EF9-45DB-B8D6-94C5B8BACB83}"/>
              </a:ext>
            </a:extLst>
          </p:cNvPr>
          <p:cNvSpPr txBox="1"/>
          <p:nvPr/>
        </p:nvSpPr>
        <p:spPr>
          <a:xfrm>
            <a:off x="548640" y="4728552"/>
            <a:ext cx="10891520" cy="28931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solidFill>
                  <a:srgbClr val="939598"/>
                </a:solidFill>
                <a:latin typeface="Lato"/>
                <a:ea typeface="Lato"/>
                <a:cs typeface="Lato"/>
                <a:sym typeface="Lato"/>
              </a:rPr>
              <a:t>Can </a:t>
            </a:r>
            <a:r>
              <a:rPr lang="en-US" sz="1800" dirty="0">
                <a:solidFill>
                  <a:srgbClr val="4E79A7"/>
                </a:solidFill>
                <a:latin typeface="Lato"/>
                <a:ea typeface="Lato"/>
                <a:cs typeface="Lato"/>
                <a:sym typeface="Lato"/>
              </a:rPr>
              <a:t>try another algorithm </a:t>
            </a:r>
            <a:r>
              <a:rPr lang="en-US" sz="1600" dirty="0">
                <a:solidFill>
                  <a:srgbClr val="939598"/>
                </a:solidFill>
                <a:latin typeface="Lato"/>
                <a:ea typeface="Lato"/>
                <a:cs typeface="Lato"/>
                <a:sym typeface="Lato"/>
              </a:rPr>
              <a:t>to see if there’s any algorithm that can performed better than the models that area available in the notebook</a:t>
            </a:r>
          </a:p>
          <a:p>
            <a:pPr marL="285750" indent="-285750">
              <a:lnSpc>
                <a:spcPct val="150000"/>
              </a:lnSpc>
              <a:buFont typeface="Arial" panose="020B0604020202020204" pitchFamily="34" charset="0"/>
              <a:buChar char="•"/>
            </a:pPr>
            <a:r>
              <a:rPr lang="en-US" sz="1600" dirty="0">
                <a:solidFill>
                  <a:srgbClr val="939598"/>
                </a:solidFill>
                <a:latin typeface="Lato"/>
                <a:ea typeface="Lato"/>
                <a:cs typeface="Lato"/>
                <a:sym typeface="Lato"/>
              </a:rPr>
              <a:t>Try labelling using </a:t>
            </a:r>
            <a:r>
              <a:rPr lang="en-US" sz="1800" dirty="0">
                <a:solidFill>
                  <a:srgbClr val="4E79A7"/>
                </a:solidFill>
                <a:latin typeface="Lato"/>
                <a:ea typeface="Lato"/>
                <a:cs typeface="Lato"/>
                <a:sym typeface="Lato"/>
              </a:rPr>
              <a:t>Vader</a:t>
            </a:r>
            <a:r>
              <a:rPr lang="en-US" sz="1600" dirty="0">
                <a:solidFill>
                  <a:srgbClr val="939598"/>
                </a:solidFill>
                <a:latin typeface="Lato"/>
                <a:ea typeface="Lato"/>
                <a:cs typeface="Lato"/>
                <a:sym typeface="Lato"/>
              </a:rPr>
              <a:t> to label our review comment message</a:t>
            </a:r>
          </a:p>
          <a:p>
            <a:pPr marL="285750" indent="-285750">
              <a:lnSpc>
                <a:spcPct val="150000"/>
              </a:lnSpc>
              <a:buFont typeface="Arial" panose="020B0604020202020204" pitchFamily="34" charset="0"/>
              <a:buChar char="•"/>
            </a:pPr>
            <a:r>
              <a:rPr lang="en-US" dirty="0">
                <a:solidFill>
                  <a:srgbClr val="939598"/>
                </a:solidFill>
                <a:latin typeface="Lato"/>
                <a:ea typeface="Lato"/>
                <a:cs typeface="Lato"/>
                <a:sym typeface="Lato"/>
              </a:rPr>
              <a:t>Trace the data that is still wrongly </a:t>
            </a:r>
            <a:r>
              <a:rPr lang="en-US" sz="1600" dirty="0">
                <a:solidFill>
                  <a:srgbClr val="4E79A7"/>
                </a:solidFill>
                <a:latin typeface="Lato"/>
                <a:ea typeface="Lato"/>
                <a:cs typeface="Lato"/>
                <a:sym typeface="Lato"/>
              </a:rPr>
              <a:t>predicted to find out the cause of the wrong prediction </a:t>
            </a:r>
            <a:r>
              <a:rPr lang="en-US" dirty="0">
                <a:solidFill>
                  <a:srgbClr val="939598"/>
                </a:solidFill>
                <a:latin typeface="Lato"/>
                <a:ea typeface="Lato"/>
                <a:cs typeface="Lato"/>
                <a:sym typeface="Lato"/>
              </a:rPr>
              <a:t>and become the basis for </a:t>
            </a:r>
            <a:r>
              <a:rPr lang="en-US" sz="1600" dirty="0">
                <a:solidFill>
                  <a:srgbClr val="4E79A7"/>
                </a:solidFill>
                <a:latin typeface="Lato"/>
                <a:ea typeface="Lato"/>
                <a:cs typeface="Lato"/>
                <a:sym typeface="Lato"/>
              </a:rPr>
              <a:t>future model improvement</a:t>
            </a:r>
            <a:endParaRPr lang="en-US" sz="16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sz="1400" dirty="0">
              <a:solidFill>
                <a:srgbClr val="939598"/>
              </a:solidFill>
              <a:latin typeface="Lato"/>
              <a:ea typeface="Lato"/>
              <a:cs typeface="Lato"/>
              <a:sym typeface="Lato"/>
            </a:endParaRPr>
          </a:p>
          <a:p>
            <a:pPr marL="285750" indent="-285750">
              <a:buFont typeface="Arial" panose="020B0604020202020204" pitchFamily="34" charset="0"/>
              <a:buChar char="•"/>
            </a:pPr>
            <a:endParaRPr lang="en-US" sz="1400" dirty="0">
              <a:solidFill>
                <a:srgbClr val="939598"/>
              </a:solidFill>
              <a:latin typeface="Lato"/>
              <a:ea typeface="Lato"/>
              <a:cs typeface="Lato"/>
              <a:sym typeface="Lato"/>
            </a:endParaRPr>
          </a:p>
          <a:p>
            <a:endParaRPr lang="en-US" dirty="0"/>
          </a:p>
          <a:p>
            <a:endParaRPr lang="en-ID" dirty="0"/>
          </a:p>
        </p:txBody>
      </p:sp>
    </p:spTree>
    <p:extLst>
      <p:ext uri="{BB962C8B-B14F-4D97-AF65-F5344CB8AC3E}">
        <p14:creationId xmlns:p14="http://schemas.microsoft.com/office/powerpoint/2010/main" val="34369025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51" descr="Why are Business Analysts Necessary? – Team Extension – Insights"/>
          <p:cNvPicPr preferRelativeResize="0"/>
          <p:nvPr/>
        </p:nvPicPr>
        <p:blipFill rotWithShape="1">
          <a:blip r:embed="rId3">
            <a:alphaModFix/>
          </a:blip>
          <a:srcRect/>
          <a:stretch/>
        </p:blipFill>
        <p:spPr>
          <a:xfrm flipH="1">
            <a:off x="0" y="-2381"/>
            <a:ext cx="12192000" cy="6858000"/>
          </a:xfrm>
          <a:prstGeom prst="rect">
            <a:avLst/>
          </a:prstGeom>
          <a:noFill/>
          <a:ln>
            <a:noFill/>
          </a:ln>
        </p:spPr>
      </p:pic>
      <p:sp>
        <p:nvSpPr>
          <p:cNvPr id="705" name="Google Shape;705;p51"/>
          <p:cNvSpPr txBox="1"/>
          <p:nvPr/>
        </p:nvSpPr>
        <p:spPr>
          <a:xfrm>
            <a:off x="3730331" y="3136239"/>
            <a:ext cx="10578099" cy="71526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75000"/>
              </a:lnSpc>
              <a:spcBef>
                <a:spcPts val="0"/>
              </a:spcBef>
              <a:spcAft>
                <a:spcPts val="0"/>
              </a:spcAft>
              <a:buClr>
                <a:srgbClr val="414142"/>
              </a:buClr>
              <a:buSzPts val="6000"/>
              <a:buFont typeface="Lato"/>
              <a:buNone/>
            </a:pPr>
            <a:r>
              <a:rPr lang="en-US" sz="6000" b="1">
                <a:solidFill>
                  <a:srgbClr val="414142"/>
                </a:solidFill>
                <a:latin typeface="Lato"/>
                <a:ea typeface="Lato"/>
                <a:cs typeface="Lato"/>
                <a:sym typeface="Lato"/>
              </a:rPr>
              <a:t>THANK YOU !</a:t>
            </a:r>
            <a:endParaRPr sz="6000" b="1" i="0" u="none" strike="noStrike" cap="none">
              <a:solidFill>
                <a:srgbClr val="414142"/>
              </a:solidFill>
              <a:latin typeface="Lato"/>
              <a:ea typeface="Lato"/>
              <a:cs typeface="Lato"/>
              <a:sym typeface="Lato"/>
            </a:endParaRPr>
          </a:p>
        </p:txBody>
      </p:sp>
      <p:pic>
        <p:nvPicPr>
          <p:cNvPr id="706" name="Google Shape;706;p51"/>
          <p:cNvPicPr preferRelativeResize="0"/>
          <p:nvPr/>
        </p:nvPicPr>
        <p:blipFill rotWithShape="1">
          <a:blip r:embed="rId4">
            <a:alphaModFix/>
          </a:blip>
          <a:srcRect/>
          <a:stretch/>
        </p:blipFill>
        <p:spPr>
          <a:xfrm>
            <a:off x="7466119" y="2326266"/>
            <a:ext cx="3106520" cy="492710"/>
          </a:xfrm>
          <a:prstGeom prst="rect">
            <a:avLst/>
          </a:prstGeom>
          <a:noFill/>
          <a:ln>
            <a:noFill/>
          </a:ln>
          <a:effectLst>
            <a:outerShdw blurRad="50800" dist="38100" dir="5400000" algn="t" rotWithShape="0">
              <a:srgbClr val="000000">
                <a:alpha val="40000"/>
              </a:srgbClr>
            </a:outerShdw>
          </a:effectLst>
        </p:spPr>
      </p:pic>
      <p:sp>
        <p:nvSpPr>
          <p:cNvPr id="707" name="Google Shape;707;p51"/>
          <p:cNvSpPr txBox="1"/>
          <p:nvPr/>
        </p:nvSpPr>
        <p:spPr>
          <a:xfrm>
            <a:off x="3951025" y="3876160"/>
            <a:ext cx="1014626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2000"/>
              <a:buFont typeface="Lato"/>
              <a:buNone/>
            </a:pPr>
            <a:r>
              <a:rPr lang="en-US" sz="2000" b="1">
                <a:solidFill>
                  <a:srgbClr val="AEABAB"/>
                </a:solidFill>
                <a:latin typeface="Lato"/>
                <a:ea typeface="Lato"/>
                <a:cs typeface="Lato"/>
                <a:sym typeface="Lato"/>
              </a:rPr>
              <a:t>FINAL PROJECT</a:t>
            </a:r>
            <a:endParaRPr/>
          </a:p>
          <a:p>
            <a:pPr marL="0" marR="0" lvl="0" indent="0" algn="ctr"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Brazilian E-Commerce Public Dataset by Olist</a:t>
            </a:r>
            <a:endParaRPr sz="1400" i="0" u="none" strike="noStrike" cap="none">
              <a:solidFill>
                <a:srgbClr val="AEABAB"/>
              </a:solidFill>
              <a:latin typeface="Lato"/>
              <a:ea typeface="Lato"/>
              <a:cs typeface="Lato"/>
              <a:sym typeface="Lato"/>
            </a:endParaRPr>
          </a:p>
          <a:p>
            <a:pPr marL="0" marR="0" lvl="0" indent="0" algn="ctr" rtl="0">
              <a:spcBef>
                <a:spcPts val="0"/>
              </a:spcBef>
              <a:spcAft>
                <a:spcPts val="0"/>
              </a:spcAft>
              <a:buNone/>
            </a:pPr>
            <a:r>
              <a:rPr lang="en-US" sz="1400">
                <a:solidFill>
                  <a:srgbClr val="AEABAB"/>
                </a:solidFill>
                <a:latin typeface="Lato"/>
                <a:ea typeface="Lato"/>
                <a:cs typeface="Lato"/>
                <a:sym typeface="Lato"/>
              </a:rPr>
              <a:t>J</a:t>
            </a:r>
            <a:r>
              <a:rPr lang="en-US" sz="1400" i="0" u="none" strike="noStrike" cap="none">
                <a:solidFill>
                  <a:srgbClr val="AEABAB"/>
                </a:solidFill>
                <a:latin typeface="Lato"/>
                <a:ea typeface="Lato"/>
                <a:cs typeface="Lato"/>
                <a:sym typeface="Lato"/>
              </a:rPr>
              <a:t>ob Connector Data Science Video Learning</a:t>
            </a:r>
            <a:endParaRPr sz="2000" i="0" u="none" strike="noStrike" cap="none">
              <a:solidFill>
                <a:srgbClr val="AEABAB"/>
              </a:solidFill>
              <a:latin typeface="Lato"/>
              <a:ea typeface="Lato"/>
              <a:cs typeface="Lato"/>
              <a:sym typeface="Lato"/>
            </a:endParaRPr>
          </a:p>
        </p:txBody>
      </p:sp>
      <p:sp>
        <p:nvSpPr>
          <p:cNvPr id="708" name="Google Shape;708;p51"/>
          <p:cNvSpPr txBox="1"/>
          <p:nvPr/>
        </p:nvSpPr>
        <p:spPr>
          <a:xfrm>
            <a:off x="6235950" y="4868966"/>
            <a:ext cx="557641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AEABAB"/>
              </a:buClr>
              <a:buSzPts val="1400"/>
              <a:buFont typeface="Lato"/>
              <a:buNone/>
            </a:pPr>
            <a:r>
              <a:rPr lang="en-US" sz="1400" b="1" i="0" strike="noStrike" cap="none">
                <a:solidFill>
                  <a:srgbClr val="AEABAB"/>
                </a:solidFill>
                <a:latin typeface="Lato"/>
                <a:ea typeface="Lato"/>
                <a:cs typeface="Lato"/>
                <a:sym typeface="Lato"/>
              </a:rPr>
              <a:t>ALPHA TEAM</a:t>
            </a:r>
            <a:endParaRPr/>
          </a:p>
        </p:txBody>
      </p:sp>
      <p:sp>
        <p:nvSpPr>
          <p:cNvPr id="709" name="Google Shape;709;p51"/>
          <p:cNvSpPr txBox="1"/>
          <p:nvPr/>
        </p:nvSpPr>
        <p:spPr>
          <a:xfrm>
            <a:off x="7288943" y="5122656"/>
            <a:ext cx="42636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ALFIAN		(JCDSVL-005-013)</a:t>
            </a:r>
            <a:endParaRPr/>
          </a:p>
          <a:p>
            <a:pPr marL="0" marR="0" lvl="0" indent="0" algn="l" rtl="0">
              <a:lnSpc>
                <a:spcPct val="100000"/>
              </a:lnSpc>
              <a:spcBef>
                <a:spcPts val="0"/>
              </a:spcBef>
              <a:spcAft>
                <a:spcPts val="0"/>
              </a:spcAft>
              <a:buClr>
                <a:srgbClr val="AEABAB"/>
              </a:buClr>
              <a:buSzPts val="1400"/>
              <a:buFont typeface="Lato"/>
              <a:buNone/>
            </a:pPr>
            <a:r>
              <a:rPr lang="en-US" sz="1400" i="0" u="none" strike="noStrike" cap="none">
                <a:solidFill>
                  <a:srgbClr val="AEABAB"/>
                </a:solidFill>
                <a:latin typeface="Lato"/>
                <a:ea typeface="Lato"/>
                <a:cs typeface="Lato"/>
                <a:sym typeface="Lato"/>
              </a:rPr>
              <a:t>OWEN AGITZA	(JCDSVL-005-049)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p6"/>
          <p:cNvSpPr txBox="1"/>
          <p:nvPr/>
        </p:nvSpPr>
        <p:spPr>
          <a:xfrm>
            <a:off x="4593972" y="2229502"/>
            <a:ext cx="6890789" cy="33547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bg1">
                  <a:lumMod val="50000"/>
                </a:schemeClr>
              </a:buClr>
              <a:buSzPts val="1800"/>
              <a:buFont typeface="Arial"/>
              <a:buChar char="•"/>
            </a:pPr>
            <a:r>
              <a:rPr lang="en-US" sz="2400" dirty="0">
                <a:solidFill>
                  <a:schemeClr val="bg1">
                    <a:lumMod val="50000"/>
                  </a:schemeClr>
                </a:solidFill>
                <a:latin typeface="Lato"/>
                <a:ea typeface="Lato"/>
                <a:cs typeface="Lato"/>
                <a:sym typeface="Lato"/>
              </a:rPr>
              <a:t>Brazilian</a:t>
            </a:r>
            <a:r>
              <a:rPr lang="en-US" sz="2400" dirty="0">
                <a:solidFill>
                  <a:srgbClr val="939598"/>
                </a:solidFill>
                <a:latin typeface="Lato"/>
                <a:ea typeface="Lato"/>
                <a:cs typeface="Lato"/>
                <a:sym typeface="Lato"/>
              </a:rPr>
              <a:t> </a:t>
            </a:r>
            <a:r>
              <a:rPr lang="en-US" sz="2400" b="1" i="1" dirty="0">
                <a:solidFill>
                  <a:srgbClr val="001FD4"/>
                </a:solidFill>
                <a:latin typeface="Lato"/>
                <a:ea typeface="Lato"/>
                <a:cs typeface="Lato"/>
                <a:sym typeface="Lato"/>
              </a:rPr>
              <a:t>marketplace integrator</a:t>
            </a:r>
            <a:r>
              <a:rPr lang="en-US" sz="2400" b="1" i="1" dirty="0">
                <a:solidFill>
                  <a:srgbClr val="939598"/>
                </a:solidFill>
                <a:latin typeface="Lato"/>
                <a:ea typeface="Lato"/>
                <a:cs typeface="Lato"/>
                <a:sym typeface="Lato"/>
              </a:rPr>
              <a:t> </a:t>
            </a:r>
            <a:r>
              <a:rPr lang="en-US" sz="2400" dirty="0">
                <a:solidFill>
                  <a:schemeClr val="bg1">
                    <a:lumMod val="50000"/>
                  </a:schemeClr>
                </a:solidFill>
                <a:latin typeface="Lato"/>
                <a:ea typeface="Lato"/>
                <a:cs typeface="Lato"/>
                <a:sym typeface="Lato"/>
              </a:rPr>
              <a:t>that operates in e-commerce sector</a:t>
            </a:r>
            <a:endParaRPr sz="2400" dirty="0">
              <a:solidFill>
                <a:schemeClr val="bg1">
                  <a:lumMod val="50000"/>
                </a:schemeClr>
              </a:solidFill>
              <a:latin typeface="Lato"/>
              <a:ea typeface="Lato"/>
              <a:cs typeface="Lato"/>
            </a:endParaRPr>
          </a:p>
          <a:p>
            <a:pPr marL="285750" indent="-285750">
              <a:spcBef>
                <a:spcPts val="1200"/>
              </a:spcBef>
              <a:buClr>
                <a:schemeClr val="bg1">
                  <a:lumMod val="50000"/>
                </a:schemeClr>
              </a:buClr>
              <a:buSzPts val="1800"/>
              <a:buFont typeface="Arial"/>
              <a:buChar char="•"/>
            </a:pPr>
            <a:r>
              <a:rPr lang="en-US" sz="2400" dirty="0">
                <a:solidFill>
                  <a:schemeClr val="bg1">
                    <a:lumMod val="50000"/>
                  </a:schemeClr>
                </a:solidFill>
                <a:latin typeface="Lato"/>
                <a:ea typeface="Lato"/>
                <a:cs typeface="Lato"/>
                <a:sym typeface="Lato"/>
              </a:rPr>
              <a:t>Offers a marketplace solution to shopkeepers of all sizes to whether they have online presence or not</a:t>
            </a:r>
            <a:endParaRPr sz="2400" dirty="0">
              <a:solidFill>
                <a:schemeClr val="bg1">
                  <a:lumMod val="50000"/>
                </a:schemeClr>
              </a:solidFill>
              <a:latin typeface="Lato"/>
              <a:ea typeface="Lato"/>
              <a:cs typeface="Lato"/>
            </a:endParaRPr>
          </a:p>
          <a:p>
            <a:pPr marL="342900" marR="0" lvl="0" indent="-342900" algn="l" rtl="0">
              <a:spcBef>
                <a:spcPts val="1200"/>
              </a:spcBef>
              <a:spcAft>
                <a:spcPts val="0"/>
              </a:spcAft>
              <a:buClr>
                <a:schemeClr val="bg1">
                  <a:lumMod val="50000"/>
                </a:schemeClr>
              </a:buClr>
              <a:buSzPts val="1800"/>
              <a:buFont typeface="Arial" panose="020B0604020202020204" pitchFamily="34" charset="0"/>
              <a:buChar char="•"/>
            </a:pPr>
            <a:r>
              <a:rPr lang="en-US" sz="2400" dirty="0">
                <a:solidFill>
                  <a:schemeClr val="bg1">
                    <a:lumMod val="50000"/>
                  </a:schemeClr>
                </a:solidFill>
                <a:latin typeface="Lato"/>
                <a:ea typeface="Lato"/>
                <a:cs typeface="Lato"/>
                <a:sym typeface="Lato"/>
              </a:rPr>
              <a:t>Connects small businesses to larger product marketplaces to help entrepreneurs sell their products to a larger customer base</a:t>
            </a:r>
            <a:endParaRPr sz="2400" dirty="0">
              <a:solidFill>
                <a:schemeClr val="bg1">
                  <a:lumMod val="50000"/>
                </a:schemeClr>
              </a:solidFill>
              <a:latin typeface="Lato"/>
              <a:ea typeface="Lato"/>
              <a:cs typeface="Lato"/>
              <a:sym typeface="Lato"/>
            </a:endParaRPr>
          </a:p>
        </p:txBody>
      </p:sp>
      <p:sp>
        <p:nvSpPr>
          <p:cNvPr id="150" name="Google Shape;150;p6"/>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51" name="Google Shape;151;p6"/>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a:solidFill>
                  <a:srgbClr val="414142"/>
                </a:solidFill>
                <a:latin typeface="Lato"/>
                <a:ea typeface="Lato"/>
                <a:cs typeface="Lato"/>
                <a:sym typeface="Lato"/>
              </a:rPr>
              <a:t>GETTING TO KNOW OLIST</a:t>
            </a:r>
            <a:endParaRPr sz="2000" b="1" i="0" u="none" strike="noStrike" cap="none">
              <a:solidFill>
                <a:srgbClr val="414142"/>
              </a:solidFill>
              <a:latin typeface="Lato"/>
              <a:ea typeface="Lato"/>
              <a:cs typeface="Lato"/>
              <a:sym typeface="Lato"/>
            </a:endParaRPr>
          </a:p>
        </p:txBody>
      </p:sp>
      <p:sp>
        <p:nvSpPr>
          <p:cNvPr id="2" name="AutoShape 6" descr="Screenshot image 1">
            <a:extLst>
              <a:ext uri="{FF2B5EF4-FFF2-40B4-BE49-F238E27FC236}">
                <a16:creationId xmlns:a16="http://schemas.microsoft.com/office/drawing/2014/main" id="{9F408704-DFCC-48E8-81F1-F27412363EB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pic>
        <p:nvPicPr>
          <p:cNvPr id="6" name="Picture 5">
            <a:extLst>
              <a:ext uri="{FF2B5EF4-FFF2-40B4-BE49-F238E27FC236}">
                <a16:creationId xmlns:a16="http://schemas.microsoft.com/office/drawing/2014/main" id="{7F7FEB06-E389-4B19-96D4-7BDBC241BC8B}"/>
              </a:ext>
            </a:extLst>
          </p:cNvPr>
          <p:cNvPicPr>
            <a:picLocks noChangeAspect="1"/>
          </p:cNvPicPr>
          <p:nvPr/>
        </p:nvPicPr>
        <p:blipFill>
          <a:blip r:embed="rId3"/>
          <a:stretch>
            <a:fillRect/>
          </a:stretch>
        </p:blipFill>
        <p:spPr>
          <a:xfrm>
            <a:off x="623187" y="1565222"/>
            <a:ext cx="2839804" cy="5043192"/>
          </a:xfrm>
          <a:prstGeom prst="roundRect">
            <a:avLst/>
          </a:prstGeom>
          <a:ln w="19050">
            <a:solidFill>
              <a:schemeClr val="bg1">
                <a:lumMod val="65000"/>
              </a:schemeClr>
            </a:solidFill>
          </a:ln>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59" name="Google Shape;159;p7"/>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a:solidFill>
                  <a:srgbClr val="414142"/>
                </a:solidFill>
                <a:latin typeface="Lato"/>
                <a:ea typeface="Lato"/>
                <a:cs typeface="Lato"/>
                <a:sym typeface="Lato"/>
              </a:rPr>
              <a:t>GETTING TO KNOW OLIST</a:t>
            </a:r>
            <a:endParaRPr sz="2000" b="1" i="0" u="none" strike="noStrike" cap="none">
              <a:solidFill>
                <a:srgbClr val="414142"/>
              </a:solidFill>
              <a:latin typeface="Lato"/>
              <a:ea typeface="Lato"/>
              <a:cs typeface="Lato"/>
              <a:sym typeface="Lato"/>
            </a:endParaRPr>
          </a:p>
        </p:txBody>
      </p:sp>
      <p:pic>
        <p:nvPicPr>
          <p:cNvPr id="160" name="Google Shape;160;p7"/>
          <p:cNvPicPr preferRelativeResize="0"/>
          <p:nvPr/>
        </p:nvPicPr>
        <p:blipFill rotWithShape="1">
          <a:blip r:embed="rId3">
            <a:alphaModFix/>
          </a:blip>
          <a:srcRect/>
          <a:stretch/>
        </p:blipFill>
        <p:spPr>
          <a:xfrm>
            <a:off x="171450" y="1703767"/>
            <a:ext cx="11849100" cy="4937125"/>
          </a:xfrm>
          <a:prstGeom prst="rect">
            <a:avLst/>
          </a:prstGeom>
          <a:noFill/>
          <a:ln>
            <a:noFill/>
          </a:ln>
        </p:spPr>
      </p:pic>
      <p:pic>
        <p:nvPicPr>
          <p:cNvPr id="3" name="Picture 2">
            <a:extLst>
              <a:ext uri="{FF2B5EF4-FFF2-40B4-BE49-F238E27FC236}">
                <a16:creationId xmlns:a16="http://schemas.microsoft.com/office/drawing/2014/main" id="{52630F3F-B8B2-43AF-AA51-9101AC17BEBA}"/>
              </a:ext>
            </a:extLst>
          </p:cNvPr>
          <p:cNvPicPr>
            <a:picLocks noChangeAspect="1"/>
          </p:cNvPicPr>
          <p:nvPr/>
        </p:nvPicPr>
        <p:blipFill>
          <a:blip r:embed="rId4"/>
          <a:stretch>
            <a:fillRect/>
          </a:stretch>
        </p:blipFill>
        <p:spPr>
          <a:xfrm>
            <a:off x="9550807" y="1385988"/>
            <a:ext cx="906760" cy="906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p:nvPr/>
        </p:nvSpPr>
        <p:spPr>
          <a:xfrm>
            <a:off x="54474" y="67890"/>
            <a:ext cx="11394576" cy="63094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3500"/>
              <a:buFont typeface="Lato"/>
              <a:buNone/>
            </a:pPr>
            <a:r>
              <a:rPr lang="en-US" sz="3500" b="1" i="0" u="none" strike="noStrike" cap="none">
                <a:solidFill>
                  <a:srgbClr val="414142"/>
                </a:solidFill>
                <a:latin typeface="Lato"/>
                <a:ea typeface="Lato"/>
                <a:cs typeface="Lato"/>
                <a:sym typeface="Lato"/>
              </a:rPr>
              <a:t>BUSINESS UNDERSTANDING</a:t>
            </a:r>
            <a:endParaRPr sz="3500" b="1" i="0" u="none" strike="noStrike" cap="none">
              <a:solidFill>
                <a:srgbClr val="414142"/>
              </a:solidFill>
              <a:latin typeface="Lato"/>
              <a:ea typeface="Lato"/>
              <a:cs typeface="Lato"/>
              <a:sym typeface="Lato"/>
            </a:endParaRPr>
          </a:p>
        </p:txBody>
      </p:sp>
      <p:sp>
        <p:nvSpPr>
          <p:cNvPr id="167" name="Google Shape;167;p8"/>
          <p:cNvSpPr txBox="1"/>
          <p:nvPr/>
        </p:nvSpPr>
        <p:spPr>
          <a:xfrm>
            <a:off x="73526" y="616501"/>
            <a:ext cx="118491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4142"/>
              </a:buClr>
              <a:buSzPts val="2000"/>
              <a:buFont typeface="Lato"/>
              <a:buNone/>
            </a:pPr>
            <a:r>
              <a:rPr lang="en-US" sz="2000" b="1" i="0" u="none" strike="noStrike" cap="none">
                <a:solidFill>
                  <a:srgbClr val="414142"/>
                </a:solidFill>
                <a:latin typeface="Lato"/>
                <a:ea typeface="Lato"/>
                <a:cs typeface="Lato"/>
                <a:sym typeface="Lato"/>
              </a:rPr>
              <a:t>WHY </a:t>
            </a:r>
            <a:r>
              <a:rPr lang="en-US" sz="2000" b="1">
                <a:solidFill>
                  <a:srgbClr val="414142"/>
                </a:solidFill>
                <a:latin typeface="Lato"/>
                <a:ea typeface="Lato"/>
                <a:cs typeface="Lato"/>
                <a:sym typeface="Lato"/>
              </a:rPr>
              <a:t>SENTIMENT ANALYSIS</a:t>
            </a:r>
            <a:r>
              <a:rPr lang="en-US" sz="2000" b="1" i="0" u="none" strike="noStrike" cap="none">
                <a:solidFill>
                  <a:srgbClr val="414142"/>
                </a:solidFill>
                <a:latin typeface="Lato"/>
                <a:ea typeface="Lato"/>
                <a:cs typeface="Lato"/>
                <a:sym typeface="Lato"/>
              </a:rPr>
              <a:t>?</a:t>
            </a:r>
            <a:endParaRPr sz="2000" b="1" i="0" u="none" strike="noStrike" cap="none">
              <a:solidFill>
                <a:srgbClr val="414142"/>
              </a:solidFill>
              <a:latin typeface="Lato"/>
              <a:ea typeface="Lato"/>
              <a:cs typeface="Lato"/>
              <a:sym typeface="Lato"/>
            </a:endParaRPr>
          </a:p>
        </p:txBody>
      </p:sp>
      <p:sp>
        <p:nvSpPr>
          <p:cNvPr id="168" name="Google Shape;168;p8"/>
          <p:cNvSpPr/>
          <p:nvPr/>
        </p:nvSpPr>
        <p:spPr>
          <a:xfrm>
            <a:off x="9216730" y="4585756"/>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Lato"/>
                <a:ea typeface="Lato"/>
                <a:cs typeface="Lato"/>
                <a:sym typeface="Lato"/>
              </a:rPr>
              <a:t>Captures feedback</a:t>
            </a:r>
            <a:endParaRPr sz="1600" b="1">
              <a:solidFill>
                <a:schemeClr val="bg1"/>
              </a:solidFill>
              <a:latin typeface="Lato"/>
              <a:ea typeface="Lato"/>
              <a:cs typeface="Lato"/>
              <a:sym typeface="Lato"/>
            </a:endParaRPr>
          </a:p>
        </p:txBody>
      </p:sp>
      <p:sp>
        <p:nvSpPr>
          <p:cNvPr id="169" name="Google Shape;169;p8"/>
          <p:cNvSpPr/>
          <p:nvPr/>
        </p:nvSpPr>
        <p:spPr>
          <a:xfrm>
            <a:off x="9216730" y="3281403"/>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b="1">
                <a:solidFill>
                  <a:schemeClr val="bg1"/>
                </a:solidFill>
                <a:latin typeface="Lato"/>
                <a:ea typeface="Lato"/>
                <a:cs typeface="Lato"/>
                <a:sym typeface="Lato"/>
              </a:rPr>
              <a:t>Given freely</a:t>
            </a:r>
            <a:endParaRPr sz="1600" b="1">
              <a:solidFill>
                <a:schemeClr val="bg1"/>
              </a:solidFill>
              <a:latin typeface="Lato"/>
              <a:ea typeface="Lato"/>
              <a:cs typeface="Lato"/>
              <a:sym typeface="Lato"/>
            </a:endParaRPr>
          </a:p>
        </p:txBody>
      </p:sp>
      <p:sp>
        <p:nvSpPr>
          <p:cNvPr id="170" name="Google Shape;170;p8"/>
          <p:cNvSpPr/>
          <p:nvPr/>
        </p:nvSpPr>
        <p:spPr>
          <a:xfrm>
            <a:off x="9216730" y="1977051"/>
            <a:ext cx="1879600" cy="930210"/>
          </a:xfrm>
          <a:prstGeom prst="rect">
            <a:avLst/>
          </a:prstGeom>
          <a:solidFill>
            <a:srgbClr val="001FD4"/>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b="1" dirty="0">
                <a:solidFill>
                  <a:schemeClr val="bg1"/>
                </a:solidFill>
                <a:latin typeface="Lato"/>
                <a:ea typeface="Lato"/>
                <a:cs typeface="Lato"/>
                <a:sym typeface="Lato"/>
              </a:rPr>
              <a:t>Abundant</a:t>
            </a:r>
            <a:endParaRPr sz="1800" b="1" dirty="0">
              <a:solidFill>
                <a:schemeClr val="bg1"/>
              </a:solidFill>
              <a:latin typeface="Lato"/>
              <a:ea typeface="Lato"/>
              <a:cs typeface="Lato"/>
              <a:sym typeface="Lato"/>
            </a:endParaRPr>
          </a:p>
        </p:txBody>
      </p:sp>
      <p:cxnSp>
        <p:nvCxnSpPr>
          <p:cNvPr id="171" name="Google Shape;171;p8"/>
          <p:cNvCxnSpPr>
            <a:endCxn id="170" idx="1"/>
          </p:cNvCxnSpPr>
          <p:nvPr/>
        </p:nvCxnSpPr>
        <p:spPr>
          <a:xfrm rot="10800000" flipH="1">
            <a:off x="6937330" y="2442156"/>
            <a:ext cx="2279400" cy="1323300"/>
          </a:xfrm>
          <a:prstGeom prst="straightConnector1">
            <a:avLst/>
          </a:prstGeom>
          <a:noFill/>
          <a:ln w="9525" cap="flat" cmpd="sng">
            <a:solidFill>
              <a:schemeClr val="dk1"/>
            </a:solidFill>
            <a:prstDash val="solid"/>
            <a:miter lim="800000"/>
            <a:headEnd type="none" w="sm" len="sm"/>
            <a:tailEnd type="triangle" w="med" len="med"/>
          </a:ln>
        </p:spPr>
      </p:cxnSp>
      <p:cxnSp>
        <p:nvCxnSpPr>
          <p:cNvPr id="172" name="Google Shape;172;p8"/>
          <p:cNvCxnSpPr>
            <a:endCxn id="168" idx="1"/>
          </p:cNvCxnSpPr>
          <p:nvPr/>
        </p:nvCxnSpPr>
        <p:spPr>
          <a:xfrm>
            <a:off x="6937330" y="3765661"/>
            <a:ext cx="2279400" cy="1285200"/>
          </a:xfrm>
          <a:prstGeom prst="straightConnector1">
            <a:avLst/>
          </a:prstGeom>
          <a:noFill/>
          <a:ln w="9525" cap="flat" cmpd="sng">
            <a:solidFill>
              <a:schemeClr val="dk1"/>
            </a:solidFill>
            <a:prstDash val="solid"/>
            <a:miter lim="800000"/>
            <a:headEnd type="none" w="sm" len="sm"/>
            <a:tailEnd type="triangle" w="med" len="med"/>
          </a:ln>
        </p:spPr>
      </p:cxnSp>
      <p:cxnSp>
        <p:nvCxnSpPr>
          <p:cNvPr id="173" name="Google Shape;173;p8"/>
          <p:cNvCxnSpPr>
            <a:endCxn id="169" idx="1"/>
          </p:cNvCxnSpPr>
          <p:nvPr/>
        </p:nvCxnSpPr>
        <p:spPr>
          <a:xfrm rot="10800000" flipH="1">
            <a:off x="6937330" y="3746508"/>
            <a:ext cx="2279400" cy="18900"/>
          </a:xfrm>
          <a:prstGeom prst="straightConnector1">
            <a:avLst/>
          </a:prstGeom>
          <a:noFill/>
          <a:ln w="9525" cap="flat" cmpd="sng">
            <a:solidFill>
              <a:schemeClr val="dk1"/>
            </a:solidFill>
            <a:prstDash val="solid"/>
            <a:miter lim="800000"/>
            <a:headEnd type="none" w="sm" len="sm"/>
            <a:tailEnd type="triangle" w="med" len="med"/>
          </a:ln>
        </p:spPr>
      </p:cxnSp>
      <p:grpSp>
        <p:nvGrpSpPr>
          <p:cNvPr id="174" name="Google Shape;174;p8"/>
          <p:cNvGrpSpPr/>
          <p:nvPr/>
        </p:nvGrpSpPr>
        <p:grpSpPr>
          <a:xfrm>
            <a:off x="893428" y="2500279"/>
            <a:ext cx="2620356" cy="2519895"/>
            <a:chOff x="560916" y="2164080"/>
            <a:chExt cx="2620356" cy="2519895"/>
          </a:xfrm>
        </p:grpSpPr>
        <p:sp>
          <p:nvSpPr>
            <p:cNvPr id="175" name="Google Shape;175;p8"/>
            <p:cNvSpPr/>
            <p:nvPr/>
          </p:nvSpPr>
          <p:spPr>
            <a:xfrm>
              <a:off x="560916" y="2164080"/>
              <a:ext cx="2620356" cy="2519895"/>
            </a:xfrm>
            <a:prstGeom prst="roundRect">
              <a:avLst>
                <a:gd name="adj" fmla="val 16667"/>
              </a:avLst>
            </a:prstGeom>
            <a:solidFill>
              <a:schemeClr val="lt1"/>
            </a:solidFill>
            <a:ln w="19050" cap="flat" cmpd="sng">
              <a:solidFill>
                <a:srgbClr val="A5A5A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dk1"/>
                </a:solidFill>
                <a:latin typeface="Lato"/>
                <a:ea typeface="Lato"/>
                <a:cs typeface="Lato"/>
                <a:sym typeface="Lato"/>
              </a:endParaRPr>
            </a:p>
          </p:txBody>
        </p:sp>
        <p:pic>
          <p:nvPicPr>
            <p:cNvPr id="176" name="Google Shape;176;p8"/>
            <p:cNvPicPr preferRelativeResize="0"/>
            <p:nvPr/>
          </p:nvPicPr>
          <p:blipFill rotWithShape="1">
            <a:blip r:embed="rId3">
              <a:alphaModFix/>
            </a:blip>
            <a:srcRect l="10183" t="4717" r="10360" b="15824"/>
            <a:stretch/>
          </p:blipFill>
          <p:spPr>
            <a:xfrm>
              <a:off x="1060622" y="2248197"/>
              <a:ext cx="1620944" cy="1750619"/>
            </a:xfrm>
            <a:prstGeom prst="rect">
              <a:avLst/>
            </a:prstGeom>
            <a:noFill/>
            <a:ln>
              <a:noFill/>
            </a:ln>
          </p:spPr>
        </p:pic>
        <p:sp>
          <p:nvSpPr>
            <p:cNvPr id="177" name="Google Shape;177;p8"/>
            <p:cNvSpPr txBox="1"/>
            <p:nvPr/>
          </p:nvSpPr>
          <p:spPr>
            <a:xfrm>
              <a:off x="1042962" y="4083355"/>
              <a:ext cx="158569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Lato"/>
                  <a:ea typeface="Lato"/>
                  <a:cs typeface="Lato"/>
                  <a:sym typeface="Lato"/>
                </a:rPr>
                <a:t>CUSTOMERS</a:t>
              </a:r>
              <a:endParaRPr sz="1800" b="1" dirty="0">
                <a:solidFill>
                  <a:schemeClr val="dk1"/>
                </a:solidFill>
                <a:latin typeface="Lato"/>
                <a:ea typeface="Lato"/>
                <a:cs typeface="Lato"/>
                <a:sym typeface="Lato"/>
              </a:endParaRPr>
            </a:p>
          </p:txBody>
        </p:sp>
      </p:grpSp>
      <p:cxnSp>
        <p:nvCxnSpPr>
          <p:cNvPr id="178" name="Google Shape;178;p8"/>
          <p:cNvCxnSpPr>
            <a:cxnSpLocks/>
          </p:cNvCxnSpPr>
          <p:nvPr/>
        </p:nvCxnSpPr>
        <p:spPr>
          <a:xfrm>
            <a:off x="3646162" y="3760227"/>
            <a:ext cx="935169" cy="0"/>
          </a:xfrm>
          <a:prstGeom prst="straightConnector1">
            <a:avLst/>
          </a:prstGeom>
          <a:noFill/>
          <a:ln w="9525" cap="flat" cmpd="sng">
            <a:solidFill>
              <a:schemeClr val="dk1"/>
            </a:solidFill>
            <a:prstDash val="solid"/>
            <a:miter lim="800000"/>
            <a:headEnd type="none" w="sm" len="sm"/>
            <a:tailEnd type="triangle" w="med" len="med"/>
          </a:ln>
        </p:spPr>
      </p:cxnSp>
      <p:sp>
        <p:nvSpPr>
          <p:cNvPr id="179" name="Google Shape;179;p8"/>
          <p:cNvSpPr/>
          <p:nvPr/>
        </p:nvSpPr>
        <p:spPr>
          <a:xfrm>
            <a:off x="5524272" y="5144750"/>
            <a:ext cx="794327" cy="2879304"/>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81" name="Google Shape;181;p8"/>
          <p:cNvPicPr preferRelativeResize="0"/>
          <p:nvPr/>
        </p:nvPicPr>
        <p:blipFill rotWithShape="1">
          <a:blip r:embed="rId4">
            <a:alphaModFix/>
          </a:blip>
          <a:srcRect l="26315" t="12953" r="26323" b="45370"/>
          <a:stretch/>
        </p:blipFill>
        <p:spPr>
          <a:xfrm>
            <a:off x="5192862" y="1457716"/>
            <a:ext cx="1304412" cy="895319"/>
          </a:xfrm>
          <a:prstGeom prst="rect">
            <a:avLst/>
          </a:prstGeom>
          <a:noFill/>
          <a:ln>
            <a:noFill/>
          </a:ln>
        </p:spPr>
      </p:pic>
      <p:sp>
        <p:nvSpPr>
          <p:cNvPr id="182" name="Google Shape;182;p8"/>
          <p:cNvSpPr txBox="1"/>
          <p:nvPr/>
        </p:nvSpPr>
        <p:spPr>
          <a:xfrm>
            <a:off x="5075187" y="4585756"/>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Lato"/>
                <a:ea typeface="Lato"/>
                <a:cs typeface="Lato"/>
                <a:sym typeface="Lato"/>
              </a:rPr>
              <a:t>REVIEWS</a:t>
            </a:r>
            <a:endParaRPr dirty="0"/>
          </a:p>
        </p:txBody>
      </p:sp>
      <p:pic>
        <p:nvPicPr>
          <p:cNvPr id="3074" name="Picture 2" descr="Olist | Soluções de Vendas Online e Serviços de E-commerce">
            <a:extLst>
              <a:ext uri="{FF2B5EF4-FFF2-40B4-BE49-F238E27FC236}">
                <a16:creationId xmlns:a16="http://schemas.microsoft.com/office/drawing/2014/main" id="{3DDB3203-3998-4E09-8113-CC781C4EA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9205" y="1100728"/>
            <a:ext cx="1624797" cy="162479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4756113-FE67-44CC-BB69-838827DFD7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5035" y="2494295"/>
            <a:ext cx="2036297" cy="1840720"/>
          </a:xfrm>
          <a:prstGeom prst="roundRect">
            <a:avLst/>
          </a:prstGeom>
          <a:ln w="19050">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9"/>
          <p:cNvPicPr preferRelativeResize="0"/>
          <p:nvPr/>
        </p:nvPicPr>
        <p:blipFill rotWithShape="1">
          <a:blip r:embed="rId3">
            <a:alphaModFix/>
          </a:blip>
          <a:srcRect b="10829"/>
          <a:stretch/>
        </p:blipFill>
        <p:spPr>
          <a:xfrm>
            <a:off x="1088394" y="3139262"/>
            <a:ext cx="2371779" cy="1706769"/>
          </a:xfrm>
          <a:prstGeom prst="rect">
            <a:avLst/>
          </a:prstGeom>
          <a:noFill/>
          <a:ln>
            <a:noFill/>
          </a:ln>
        </p:spPr>
      </p:pic>
      <p:pic>
        <p:nvPicPr>
          <p:cNvPr id="190" name="Google Shape;190;p9"/>
          <p:cNvPicPr preferRelativeResize="0"/>
          <p:nvPr/>
        </p:nvPicPr>
        <p:blipFill rotWithShape="1">
          <a:blip r:embed="rId4">
            <a:alphaModFix/>
          </a:blip>
          <a:srcRect b="10280"/>
          <a:stretch/>
        </p:blipFill>
        <p:spPr>
          <a:xfrm>
            <a:off x="4993238" y="2797395"/>
            <a:ext cx="2032000" cy="1968967"/>
          </a:xfrm>
          <a:prstGeom prst="rect">
            <a:avLst/>
          </a:prstGeom>
          <a:noFill/>
          <a:ln>
            <a:noFill/>
          </a:ln>
        </p:spPr>
      </p:pic>
      <p:pic>
        <p:nvPicPr>
          <p:cNvPr id="191" name="Google Shape;191;p9"/>
          <p:cNvPicPr preferRelativeResize="0"/>
          <p:nvPr/>
        </p:nvPicPr>
        <p:blipFill rotWithShape="1">
          <a:blip r:embed="rId5">
            <a:alphaModFix/>
          </a:blip>
          <a:srcRect/>
          <a:stretch/>
        </p:blipFill>
        <p:spPr>
          <a:xfrm>
            <a:off x="9038942" y="2797395"/>
            <a:ext cx="2078294" cy="2048636"/>
          </a:xfrm>
          <a:prstGeom prst="rect">
            <a:avLst/>
          </a:prstGeom>
          <a:noFill/>
          <a:ln>
            <a:noFill/>
          </a:ln>
        </p:spPr>
      </p:pic>
      <p:sp>
        <p:nvSpPr>
          <p:cNvPr id="192" name="Google Shape;192;p9"/>
          <p:cNvSpPr/>
          <p:nvPr/>
        </p:nvSpPr>
        <p:spPr>
          <a:xfrm>
            <a:off x="4923426" y="1080381"/>
            <a:ext cx="2032000" cy="886691"/>
          </a:xfrm>
          <a:prstGeom prst="roundRect">
            <a:avLst>
              <a:gd name="adj" fmla="val 16667"/>
            </a:avLst>
          </a:prstGeom>
          <a:solidFill>
            <a:schemeClr val="lt1"/>
          </a:solidFill>
          <a:ln w="19050" cap="flat" cmpd="sng">
            <a:solidFill>
              <a:srgbClr val="A5A5A5"/>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SENTIMENT</a:t>
            </a:r>
            <a:br>
              <a:rPr lang="en-US" sz="1800" b="1">
                <a:solidFill>
                  <a:schemeClr val="dk1"/>
                </a:solidFill>
                <a:latin typeface="Lato"/>
                <a:ea typeface="Lato"/>
                <a:cs typeface="Lato"/>
                <a:sym typeface="Lato"/>
              </a:rPr>
            </a:br>
            <a:r>
              <a:rPr lang="en-US" sz="1800" b="1">
                <a:solidFill>
                  <a:schemeClr val="dk1"/>
                </a:solidFill>
                <a:latin typeface="Lato"/>
                <a:ea typeface="Lato"/>
                <a:cs typeface="Lato"/>
                <a:sym typeface="Lato"/>
              </a:rPr>
              <a:t>ANALYSIS</a:t>
            </a:r>
            <a:endParaRPr sz="1800" b="1">
              <a:solidFill>
                <a:schemeClr val="dk1"/>
              </a:solidFill>
              <a:latin typeface="Lato"/>
              <a:ea typeface="Lato"/>
              <a:cs typeface="Lato"/>
              <a:sym typeface="Lato"/>
            </a:endParaRPr>
          </a:p>
        </p:txBody>
      </p:sp>
      <p:sp>
        <p:nvSpPr>
          <p:cNvPr id="193" name="Google Shape;193;p9"/>
          <p:cNvSpPr txBox="1"/>
          <p:nvPr/>
        </p:nvSpPr>
        <p:spPr>
          <a:xfrm>
            <a:off x="1525474" y="4986080"/>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SENTIMENT</a:t>
            </a:r>
            <a:endParaRPr/>
          </a:p>
        </p:txBody>
      </p:sp>
      <p:sp>
        <p:nvSpPr>
          <p:cNvPr id="194" name="Google Shape;194;p9"/>
          <p:cNvSpPr txBox="1"/>
          <p:nvPr/>
        </p:nvSpPr>
        <p:spPr>
          <a:xfrm>
            <a:off x="9328454" y="4986080"/>
            <a:ext cx="149761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INSIGHTS</a:t>
            </a:r>
            <a:endParaRPr sz="1800" b="1">
              <a:solidFill>
                <a:schemeClr val="dk1"/>
              </a:solidFill>
              <a:latin typeface="Lato"/>
              <a:ea typeface="Lato"/>
              <a:cs typeface="Lato"/>
              <a:sym typeface="Lato"/>
            </a:endParaRPr>
          </a:p>
        </p:txBody>
      </p:sp>
      <p:sp>
        <p:nvSpPr>
          <p:cNvPr id="195" name="Google Shape;195;p9"/>
          <p:cNvSpPr txBox="1"/>
          <p:nvPr/>
        </p:nvSpPr>
        <p:spPr>
          <a:xfrm>
            <a:off x="4993238" y="4986080"/>
            <a:ext cx="212453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Lato"/>
                <a:ea typeface="Lato"/>
                <a:cs typeface="Lato"/>
                <a:sym typeface="Lato"/>
              </a:rPr>
              <a:t>AUTOMATION</a:t>
            </a:r>
            <a:endParaRPr sz="1800" b="1">
              <a:solidFill>
                <a:schemeClr val="dk1"/>
              </a:solidFill>
              <a:latin typeface="Lato"/>
              <a:ea typeface="Lato"/>
              <a:cs typeface="Lato"/>
              <a:sym typeface="Lato"/>
            </a:endParaRPr>
          </a:p>
        </p:txBody>
      </p:sp>
      <p:sp>
        <p:nvSpPr>
          <p:cNvPr id="196" name="Google Shape;196;p9"/>
          <p:cNvSpPr/>
          <p:nvPr/>
        </p:nvSpPr>
        <p:spPr>
          <a:xfrm rot="5400000">
            <a:off x="6024795" y="-2322662"/>
            <a:ext cx="381532" cy="10013250"/>
          </a:xfrm>
          <a:prstGeom prst="leftBracket">
            <a:avLst>
              <a:gd name="adj" fmla="val 8333"/>
            </a:avLst>
          </a:prstGeom>
          <a:noFill/>
          <a:ln w="381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9"/>
          <p:cNvSpPr/>
          <p:nvPr/>
        </p:nvSpPr>
        <p:spPr>
          <a:xfrm>
            <a:off x="5524272" y="-2167256"/>
            <a:ext cx="794327" cy="2879304"/>
          </a:xfrm>
          <a:prstGeom prst="downArrow">
            <a:avLst>
              <a:gd name="adj1" fmla="val 50000"/>
              <a:gd name="adj2" fmla="val 50000"/>
            </a:avLst>
          </a:prstGeom>
          <a:solidFill>
            <a:srgbClr val="BFBF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txBox="1"/>
          <p:nvPr/>
        </p:nvSpPr>
        <p:spPr>
          <a:xfrm>
            <a:off x="1050461" y="5355412"/>
            <a:ext cx="2743136"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Makes grasping the overall customer’s sentiment snapshot in an instant.</a:t>
            </a:r>
            <a:endParaRPr sz="1400">
              <a:solidFill>
                <a:srgbClr val="7F7F7F"/>
              </a:solidFill>
              <a:latin typeface="Lato"/>
              <a:ea typeface="Lato"/>
              <a:cs typeface="Lato"/>
              <a:sym typeface="Lato"/>
            </a:endParaRPr>
          </a:p>
        </p:txBody>
      </p:sp>
      <p:sp>
        <p:nvSpPr>
          <p:cNvPr id="199" name="Google Shape;199;p9"/>
          <p:cNvSpPr txBox="1"/>
          <p:nvPr/>
        </p:nvSpPr>
        <p:spPr>
          <a:xfrm>
            <a:off x="4632710" y="5355412"/>
            <a:ext cx="3165701"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Automatically sorts the customer sentiment with minimal human intervention. Integrated with the system.</a:t>
            </a:r>
            <a:endParaRPr/>
          </a:p>
        </p:txBody>
      </p:sp>
      <p:sp>
        <p:nvSpPr>
          <p:cNvPr id="200" name="Google Shape;200;p9"/>
          <p:cNvSpPr txBox="1"/>
          <p:nvPr/>
        </p:nvSpPr>
        <p:spPr>
          <a:xfrm>
            <a:off x="8970949" y="5355412"/>
            <a:ext cx="2251237"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7F7F7F"/>
                </a:solidFill>
                <a:latin typeface="Lato"/>
                <a:ea typeface="Lato"/>
                <a:cs typeface="Lato"/>
                <a:sym typeface="Lato"/>
              </a:rPr>
              <a:t>Derives insight such as what factors are the most important in customer’s sentiment.</a:t>
            </a:r>
            <a:endParaRPr/>
          </a:p>
        </p:txBody>
      </p:sp>
    </p:spTree>
  </p:cSld>
  <p:clrMapOvr>
    <a:masterClrMapping/>
  </p:clrMapOvr>
  <p:transition spd="slow">
    <p:push dir="u"/>
  </p:transition>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3224</Words>
  <Application>Microsoft Office PowerPoint</Application>
  <PresentationFormat>Widescreen</PresentationFormat>
  <Paragraphs>421</Paragraphs>
  <Slides>56</Slides>
  <Notes>56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Lato</vt:lpstr>
      <vt:lpstr>Wingdings</vt:lpstr>
      <vt:lpstr>Fira Code</vt:lpstr>
      <vt:lpstr>Arial</vt:lpstr>
      <vt:lpstr>Courier New</vt:lpstr>
      <vt:lpstr>Arial</vt:lpstr>
      <vt:lpstr>Calibri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2022-07-08T08:58:05Z</dcterms:created>
  <dcterms:modified xsi:type="dcterms:W3CDTF">2022-07-08T08:58:12Z</dcterms:modified>
</cp:coreProperties>
</file>